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1"/>
  </p:notesMasterIdLst>
  <p:sldIdLst>
    <p:sldId id="256" r:id="rId2"/>
    <p:sldId id="257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0" r:id="rId12"/>
    <p:sldId id="33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41" r:id="rId23"/>
    <p:sldId id="309" r:id="rId24"/>
    <p:sldId id="310" r:id="rId25"/>
    <p:sldId id="342" r:id="rId26"/>
    <p:sldId id="343" r:id="rId27"/>
    <p:sldId id="258" r:id="rId28"/>
    <p:sldId id="285" r:id="rId29"/>
    <p:sldId id="286" r:id="rId30"/>
    <p:sldId id="287" r:id="rId31"/>
    <p:sldId id="259" r:id="rId32"/>
    <p:sldId id="288" r:id="rId33"/>
    <p:sldId id="289" r:id="rId34"/>
    <p:sldId id="262" r:id="rId35"/>
    <p:sldId id="311" r:id="rId36"/>
    <p:sldId id="263" r:id="rId37"/>
    <p:sldId id="312" r:id="rId38"/>
    <p:sldId id="266" r:id="rId39"/>
    <p:sldId id="313" r:id="rId40"/>
    <p:sldId id="267" r:id="rId41"/>
    <p:sldId id="270" r:id="rId42"/>
    <p:sldId id="271" r:id="rId43"/>
    <p:sldId id="332" r:id="rId44"/>
    <p:sldId id="314" r:id="rId45"/>
    <p:sldId id="272" r:id="rId46"/>
    <p:sldId id="273" r:id="rId47"/>
    <p:sldId id="315" r:id="rId48"/>
    <p:sldId id="316" r:id="rId49"/>
    <p:sldId id="317" r:id="rId50"/>
    <p:sldId id="275" r:id="rId51"/>
    <p:sldId id="276" r:id="rId52"/>
    <p:sldId id="324" r:id="rId53"/>
    <p:sldId id="318" r:id="rId54"/>
    <p:sldId id="319" r:id="rId55"/>
    <p:sldId id="277" r:id="rId56"/>
    <p:sldId id="320" r:id="rId57"/>
    <p:sldId id="321" r:id="rId58"/>
    <p:sldId id="278" r:id="rId59"/>
    <p:sldId id="322" r:id="rId60"/>
    <p:sldId id="279" r:id="rId61"/>
    <p:sldId id="323" r:id="rId62"/>
    <p:sldId id="280" r:id="rId63"/>
    <p:sldId id="281" r:id="rId64"/>
    <p:sldId id="325" r:id="rId65"/>
    <p:sldId id="326" r:id="rId66"/>
    <p:sldId id="327" r:id="rId67"/>
    <p:sldId id="328" r:id="rId68"/>
    <p:sldId id="329" r:id="rId69"/>
    <p:sldId id="282" r:id="rId70"/>
    <p:sldId id="330" r:id="rId71"/>
    <p:sldId id="331" r:id="rId72"/>
    <p:sldId id="333" r:id="rId73"/>
    <p:sldId id="334" r:id="rId74"/>
    <p:sldId id="283" r:id="rId75"/>
    <p:sldId id="336" r:id="rId76"/>
    <p:sldId id="335" r:id="rId77"/>
    <p:sldId id="284" r:id="rId78"/>
    <p:sldId id="337" r:id="rId79"/>
    <p:sldId id="338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0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440EA-390D-48F6-8CD7-8E600F6166FB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058FD-06F6-4694-8D53-649851050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7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26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40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40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24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24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24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80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80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80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8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9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59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54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54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54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38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38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05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4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88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4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9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33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9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458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482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13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13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2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2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044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04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97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549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571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140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14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14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454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38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38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91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9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97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329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31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31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31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31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240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240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240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007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0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97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11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11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93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083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083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083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0835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083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083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0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97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04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04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04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04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54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54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54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86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86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8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9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058FD-06F6-4694-8D53-6498510505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E4EA02E-3C26-427C-A99E-17504ED19D25}" type="datetimeFigureOut">
              <a:rPr lang="en-US" smtClean="0"/>
              <a:t>30-Apr-18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DB82D21-0563-46FF-B307-776D50FD37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371600"/>
            <a:ext cx="5723468" cy="182809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latin typeface="Kristen ITC" panose="03050502040202030202" pitchFamily="66" charset="0"/>
              </a:rPr>
              <a:t>Evanghelia</a:t>
            </a:r>
            <a:r>
              <a:rPr lang="en-US" sz="6600" b="1" dirty="0" smtClean="0">
                <a:latin typeface="Kristen ITC" panose="03050502040202030202" pitchFamily="66" charset="0"/>
              </a:rPr>
              <a:t> </a:t>
            </a:r>
            <a:r>
              <a:rPr lang="en-US" sz="6600" b="1" dirty="0" err="1" smtClean="0">
                <a:latin typeface="Kristen ITC" panose="03050502040202030202" pitchFamily="66" charset="0"/>
              </a:rPr>
              <a:t>dupa</a:t>
            </a:r>
            <a:r>
              <a:rPr lang="en-US" sz="6600" b="1" dirty="0" smtClean="0">
                <a:latin typeface="Kristen ITC" panose="03050502040202030202" pitchFamily="66" charset="0"/>
              </a:rPr>
              <a:t> </a:t>
            </a:r>
            <a:r>
              <a:rPr lang="en-US" sz="6600" b="1" dirty="0" err="1" smtClean="0">
                <a:latin typeface="Kristen ITC" panose="03050502040202030202" pitchFamily="66" charset="0"/>
              </a:rPr>
              <a:t>Ioan</a:t>
            </a:r>
            <a:endParaRPr lang="en-US" sz="6600" b="1" dirty="0">
              <a:latin typeface="Kristen ITC" panose="03050502040202030202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886200"/>
            <a:ext cx="5712179" cy="137442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O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evanghelie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ro-RO" sz="2800" b="1" dirty="0" smtClean="0">
                <a:solidFill>
                  <a:schemeClr val="accent5">
                    <a:lumMod val="75000"/>
                  </a:schemeClr>
                </a:solidFill>
              </a:rPr>
              <a:t>Cuvântului, a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vietii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si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luminii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lui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Dumnezeu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, a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Duhului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si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nasterii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din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nou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Evanghelia</a:t>
            </a:r>
            <a:r>
              <a:rPr lang="en-US" dirty="0" smtClean="0"/>
              <a:t> dup</a:t>
            </a:r>
            <a:r>
              <a:rPr lang="ro-RO" dirty="0" smtClean="0"/>
              <a:t>ă Ioan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0" y="2119257"/>
            <a:ext cx="6614160" cy="3603812"/>
          </a:xfrm>
        </p:spPr>
        <p:txBody>
          <a:bodyPr>
            <a:normAutofit/>
          </a:bodyPr>
          <a:lstStyle/>
          <a:p>
            <a:r>
              <a:rPr lang="ro-RO" b="1" dirty="0" smtClean="0"/>
              <a:t>Cartea celor 7 semne mesianice (Ioan 1-12)</a:t>
            </a:r>
          </a:p>
          <a:p>
            <a:endParaRPr lang="ro-RO" dirty="0" smtClean="0"/>
          </a:p>
          <a:p>
            <a:r>
              <a:rPr lang="vi-VN" dirty="0" smtClean="0"/>
              <a:t>7</a:t>
            </a:r>
            <a:r>
              <a:rPr lang="vi-VN" dirty="0"/>
              <a:t>. învierea lui Lazăr, 11:1-46; Isus ne poate elibera și din moarte, El aduce mângâiere și nădejde, El este chiar viața și învierea. Legământul cel nou aduce învierea.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dirty="0" smtClean="0"/>
              <a:t>Cinci mărturii importante despre Isus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o-RO" dirty="0" smtClean="0"/>
              <a:t>1. La Botez: mărturia </a:t>
            </a:r>
            <a:r>
              <a:rPr lang="ro-RO" dirty="0"/>
              <a:t>lui Ioan (1:1-18); a lui Ioan Botezătorul (1:26-34), a lui Natanael (1:49</a:t>
            </a:r>
            <a:r>
              <a:rPr lang="ro-RO" dirty="0" smtClean="0"/>
              <a:t>);</a:t>
            </a:r>
          </a:p>
          <a:p>
            <a:pPr lvl="0"/>
            <a:endParaRPr lang="en-US" dirty="0"/>
          </a:p>
          <a:p>
            <a:pPr lvl="0"/>
            <a:r>
              <a:rPr lang="ro-RO" dirty="0" smtClean="0"/>
              <a:t>2. Mărturia Samaritencei, în cap. 4 </a:t>
            </a:r>
            <a:r>
              <a:rPr lang="ro-RO" dirty="0"/>
              <a:t>(4:29, 42). </a:t>
            </a:r>
            <a:endParaRPr lang="ro-RO" dirty="0" smtClean="0"/>
          </a:p>
          <a:p>
            <a:pPr lvl="0"/>
            <a:endParaRPr lang="en-US" dirty="0"/>
          </a:p>
          <a:p>
            <a:pPr lvl="0"/>
            <a:r>
              <a:rPr lang="ro-RO" dirty="0" smtClean="0"/>
              <a:t>3. Mărturia lui Petru, în cap. 6 (6:18-69)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dirty="0" smtClean="0"/>
              <a:t>Cinci mărturii importante despre Isus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ro-RO" dirty="0" smtClean="0"/>
              <a:t>4. Mărturia Martei, la mijlocul evangheliei </a:t>
            </a:r>
            <a:r>
              <a:rPr lang="ro-RO" dirty="0"/>
              <a:t>(11:27</a:t>
            </a:r>
            <a:r>
              <a:rPr lang="ro-RO" dirty="0" smtClean="0"/>
              <a:t>);</a:t>
            </a:r>
          </a:p>
          <a:p>
            <a:pPr marL="0" lvl="0" indent="0">
              <a:buNone/>
            </a:pPr>
            <a:r>
              <a:rPr lang="ro-RO" dirty="0" smtClean="0"/>
              <a:t> </a:t>
            </a:r>
            <a:endParaRPr lang="en-US" dirty="0"/>
          </a:p>
          <a:p>
            <a:pPr lvl="0"/>
            <a:r>
              <a:rPr lang="ro-RO" dirty="0" smtClean="0"/>
              <a:t>5. Mărturia </a:t>
            </a:r>
            <a:r>
              <a:rPr lang="ro-RO" dirty="0"/>
              <a:t>lui Ioan </a:t>
            </a:r>
            <a:r>
              <a:rPr lang="ro-RO" dirty="0" smtClean="0"/>
              <a:t>însuși, la încheierea evangheliei </a:t>
            </a:r>
            <a:r>
              <a:rPr lang="ro-RO" dirty="0"/>
              <a:t>(20:30-31).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6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 smtClean="0"/>
              <a:t>7 cuvântări importante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vi-VN" dirty="0"/>
              <a:t>(1) 2:23-3:31  </a:t>
            </a:r>
            <a:r>
              <a:rPr lang="vi-VN" b="1" dirty="0"/>
              <a:t>Dialogul cu Nicodim: </a:t>
            </a:r>
            <a:r>
              <a:rPr lang="vi-VN" dirty="0"/>
              <a:t>lucrurile noi se înţeleg cu o gândire nouă</a:t>
            </a:r>
            <a:r>
              <a:rPr lang="vi-VN" dirty="0" smtClean="0"/>
              <a:t>.</a:t>
            </a:r>
            <a:endParaRPr lang="ro-RO" dirty="0" smtClean="0"/>
          </a:p>
          <a:p>
            <a:endParaRPr lang="vi-VN" dirty="0"/>
          </a:p>
          <a:p>
            <a:r>
              <a:rPr lang="vi-VN" dirty="0"/>
              <a:t>(2) 4:1-42 </a:t>
            </a:r>
            <a:r>
              <a:rPr lang="vi-VN" b="1" dirty="0"/>
              <a:t>Dialogul cu Samariteanca: </a:t>
            </a:r>
            <a:r>
              <a:rPr lang="vi-VN" dirty="0"/>
              <a:t>„apa vieţii” înlocuieşte „apa veche”; închinarea adevărată este în duh şi adevăr; Isus este Mesia</a:t>
            </a:r>
            <a:r>
              <a:rPr lang="vi-VN" dirty="0" smtClean="0"/>
              <a:t>.</a:t>
            </a:r>
            <a:endParaRPr lang="ro-RO" dirty="0" smtClean="0"/>
          </a:p>
          <a:p>
            <a:endParaRPr lang="vi-VN" dirty="0"/>
          </a:p>
          <a:p>
            <a:r>
              <a:rPr lang="vi-VN" dirty="0"/>
              <a:t>(3) 5:1-47 </a:t>
            </a:r>
            <a:r>
              <a:rPr lang="vi-VN" b="1" dirty="0"/>
              <a:t>Cuvântarea de la Betesda: </a:t>
            </a:r>
            <a:r>
              <a:rPr lang="vi-VN" dirty="0"/>
              <a:t>Isus este Fiul lui Dumnezeu</a:t>
            </a:r>
            <a:r>
              <a:rPr lang="vi-VN" dirty="0" smtClean="0"/>
              <a:t>.</a:t>
            </a:r>
            <a:endParaRPr lang="ro-RO" dirty="0" smtClean="0"/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 smtClean="0"/>
              <a:t>7 cuvântări importante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vi-VN" sz="2800" dirty="0"/>
              <a:t>(4) 6:1-71 </a:t>
            </a:r>
            <a:r>
              <a:rPr lang="vi-VN" sz="2800" b="1" dirty="0"/>
              <a:t>Cuvântarea de Paşte: </a:t>
            </a:r>
            <a:r>
              <a:rPr lang="vi-VN" sz="2800" dirty="0"/>
              <a:t>Isus este pâinea Vieţii.</a:t>
            </a:r>
          </a:p>
          <a:p>
            <a:pPr marL="0" indent="0">
              <a:buNone/>
            </a:pPr>
            <a:endParaRPr lang="ro-RO" sz="2800" dirty="0" smtClean="0"/>
          </a:p>
          <a:p>
            <a:endParaRPr lang="ro-RO" sz="2800" dirty="0" smtClean="0"/>
          </a:p>
          <a:p>
            <a:r>
              <a:rPr lang="vi-VN" sz="2800" dirty="0" smtClean="0"/>
              <a:t>(</a:t>
            </a:r>
            <a:r>
              <a:rPr lang="vi-VN" sz="2800" dirty="0"/>
              <a:t>5) 7:1-8:59 </a:t>
            </a:r>
            <a:r>
              <a:rPr lang="vi-VN" sz="2800" b="1" dirty="0"/>
              <a:t>Cuvântarea de sărbătoarea corturilor:</a:t>
            </a:r>
            <a:r>
              <a:rPr lang="vi-VN" sz="2800" dirty="0"/>
              <a:t> Isus este al doilea Moise, Isus este apa vieţii</a:t>
            </a:r>
            <a:r>
              <a:rPr lang="vi-VN" sz="2800" dirty="0" smtClean="0"/>
              <a:t>.</a:t>
            </a:r>
            <a:endParaRPr lang="ro-RO" sz="2800" dirty="0" smtClean="0"/>
          </a:p>
          <a:p>
            <a:endParaRPr lang="ro-RO" sz="2800" dirty="0" smtClean="0"/>
          </a:p>
          <a:p>
            <a:endParaRPr lang="vi-VN" sz="2800" dirty="0"/>
          </a:p>
          <a:p>
            <a:r>
              <a:rPr lang="vi-VN" sz="2800" dirty="0"/>
              <a:t>(6) 9:1-10:42 </a:t>
            </a:r>
            <a:r>
              <a:rPr lang="vi-VN" sz="2800" b="1" dirty="0"/>
              <a:t>Cuvântarea după vindecarea orbului: </a:t>
            </a:r>
            <a:r>
              <a:rPr lang="vi-VN" sz="2800" dirty="0"/>
              <a:t>Isus este </a:t>
            </a:r>
            <a:r>
              <a:rPr lang="vi-VN" sz="2800" dirty="0" smtClean="0"/>
              <a:t>Lumina</a:t>
            </a:r>
            <a:r>
              <a:rPr lang="ro-RO" sz="2800" dirty="0" smtClean="0"/>
              <a:t>, Isus este păstorul cel bun</a:t>
            </a:r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 smtClean="0"/>
              <a:t>7 cuvântări importante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vi-VN" dirty="0"/>
          </a:p>
          <a:p>
            <a:r>
              <a:rPr lang="vi-VN" sz="2800" b="1" dirty="0"/>
              <a:t>(7) 13-17 Cuvântările </a:t>
            </a:r>
            <a:r>
              <a:rPr lang="vi-VN" sz="2800" b="1" dirty="0" smtClean="0"/>
              <a:t>Cinei</a:t>
            </a:r>
            <a:endParaRPr lang="ro-RO" sz="2800" b="1" dirty="0" smtClean="0"/>
          </a:p>
          <a:p>
            <a:endParaRPr lang="ro-RO" sz="2800" b="1" dirty="0" smtClean="0"/>
          </a:p>
          <a:p>
            <a:r>
              <a:rPr lang="ro-RO" sz="2800" dirty="0" smtClean="0"/>
              <a:t>Despre Duhul Sfânt, </a:t>
            </a:r>
            <a:r>
              <a:rPr lang="vi-VN" sz="2800" dirty="0" smtClean="0"/>
              <a:t>13:1-38</a:t>
            </a:r>
            <a:r>
              <a:rPr lang="vi-VN" sz="2800" dirty="0"/>
              <a:t>; 14:1-31; </a:t>
            </a:r>
            <a:endParaRPr lang="ro-RO" sz="2800" dirty="0" smtClean="0"/>
          </a:p>
          <a:p>
            <a:pPr lvl="1"/>
            <a:r>
              <a:rPr lang="ro-RO" sz="2800" dirty="0" smtClean="0"/>
              <a:t>Isus este viaţa: </a:t>
            </a:r>
            <a:r>
              <a:rPr lang="vi-VN" sz="2800" dirty="0" smtClean="0"/>
              <a:t>15:16:4</a:t>
            </a:r>
            <a:r>
              <a:rPr lang="vi-VN" sz="2800" dirty="0"/>
              <a:t>; </a:t>
            </a:r>
            <a:endParaRPr lang="ro-RO" sz="2800" dirty="0" smtClean="0"/>
          </a:p>
          <a:p>
            <a:pPr lvl="2"/>
            <a:r>
              <a:rPr lang="ro-RO" sz="2800" dirty="0" smtClean="0"/>
              <a:t>Despre Duhul Sfânt: </a:t>
            </a:r>
            <a:r>
              <a:rPr lang="vi-VN" sz="2800" dirty="0" smtClean="0"/>
              <a:t>16:4-33</a:t>
            </a:r>
            <a:r>
              <a:rPr lang="vi-VN" sz="2800" dirty="0"/>
              <a:t>; </a:t>
            </a:r>
            <a:endParaRPr lang="ro-RO" sz="2800" dirty="0" smtClean="0"/>
          </a:p>
          <a:p>
            <a:pPr lvl="3"/>
            <a:r>
              <a:rPr lang="ro-RO" sz="2800" dirty="0" smtClean="0"/>
              <a:t>Rugăciunea Domnească: </a:t>
            </a:r>
            <a:r>
              <a:rPr lang="vi-VN" sz="2800" dirty="0" smtClean="0"/>
              <a:t>17:1-26. </a:t>
            </a:r>
            <a:endParaRPr lang="vi-VN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Declaraţiile </a:t>
            </a:r>
            <a:r>
              <a:rPr lang="ro-RO" b="1" dirty="0" smtClean="0"/>
              <a:t>EU SUNT...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119257"/>
            <a:ext cx="7391400" cy="3603812"/>
          </a:xfrm>
        </p:spPr>
        <p:txBody>
          <a:bodyPr>
            <a:normAutofit/>
          </a:bodyPr>
          <a:lstStyle/>
          <a:p>
            <a:r>
              <a:rPr lang="vi-VN" sz="3200" b="1" dirty="0"/>
              <a:t>1. Eu sunt pâinea vieţii, 6:35, 48, 51</a:t>
            </a:r>
            <a:r>
              <a:rPr lang="vi-VN" sz="3200" b="1" dirty="0" smtClean="0"/>
              <a:t>;</a:t>
            </a:r>
            <a:endParaRPr lang="ro-RO" sz="3200" b="1" dirty="0" smtClean="0"/>
          </a:p>
          <a:p>
            <a:pPr marL="0" indent="0">
              <a:buNone/>
            </a:pPr>
            <a:endParaRPr lang="vi-VN" sz="3200" b="1" dirty="0"/>
          </a:p>
          <a:p>
            <a:r>
              <a:rPr lang="vi-VN" sz="3200" b="1" dirty="0"/>
              <a:t>2. Eu sunt lumina lumii, 8:12, 9:5</a:t>
            </a:r>
            <a:r>
              <a:rPr lang="vi-VN" sz="3200" b="1" dirty="0" smtClean="0"/>
              <a:t>;</a:t>
            </a:r>
            <a:r>
              <a:rPr lang="ro-RO" sz="3200" b="1" dirty="0" smtClean="0"/>
              <a:t/>
            </a:r>
            <a:br>
              <a:rPr lang="ro-RO" sz="3200" b="1" dirty="0" smtClean="0"/>
            </a:br>
            <a:r>
              <a:rPr lang="vi-VN" sz="3200" b="1" dirty="0" smtClean="0"/>
              <a:t> </a:t>
            </a:r>
            <a:endParaRPr lang="vi-VN" sz="3200" b="1" dirty="0"/>
          </a:p>
          <a:p>
            <a:r>
              <a:rPr lang="vi-VN" sz="3200" b="1" dirty="0"/>
              <a:t>3. Eu sunt uşa oilor, 10:7, 9</a:t>
            </a:r>
            <a:r>
              <a:rPr lang="vi-VN" sz="3200" b="1" dirty="0" smtClean="0"/>
              <a:t>;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2656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Declaraţiile </a:t>
            </a:r>
            <a:r>
              <a:rPr lang="ro-RO" b="1" dirty="0" smtClean="0"/>
              <a:t>EU SUNT...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2119257"/>
            <a:ext cx="7162800" cy="3603812"/>
          </a:xfrm>
        </p:spPr>
        <p:txBody>
          <a:bodyPr>
            <a:normAutofit/>
          </a:bodyPr>
          <a:lstStyle/>
          <a:p>
            <a:r>
              <a:rPr lang="vi-VN" sz="3200" b="1" dirty="0" smtClean="0"/>
              <a:t>4. Eu sunt bunul păstor, 10:11, 14;</a:t>
            </a:r>
            <a:endParaRPr lang="ro-RO" sz="3200" b="1" dirty="0" smtClean="0"/>
          </a:p>
          <a:p>
            <a:pPr marL="0" indent="0">
              <a:buNone/>
            </a:pPr>
            <a:r>
              <a:rPr lang="vi-VN" sz="3200" b="1" dirty="0" smtClean="0"/>
              <a:t> </a:t>
            </a:r>
          </a:p>
          <a:p>
            <a:r>
              <a:rPr lang="vi-VN" sz="3200" b="1" dirty="0" smtClean="0"/>
              <a:t>5. Eu sunt învierea şi viaţa, 11:25; </a:t>
            </a:r>
            <a:endParaRPr lang="ro-RO" sz="3200" b="1" dirty="0" smtClean="0"/>
          </a:p>
          <a:p>
            <a:endParaRPr lang="vi-VN" sz="3200" b="1" dirty="0" smtClean="0"/>
          </a:p>
          <a:p>
            <a:r>
              <a:rPr lang="vi-VN" sz="3200" b="1" dirty="0" smtClean="0"/>
              <a:t>6. Eu sunt calea, adevărul şi viaţa, 14:6; </a:t>
            </a:r>
          </a:p>
        </p:txBody>
      </p:sp>
    </p:spTree>
    <p:extLst>
      <p:ext uri="{BB962C8B-B14F-4D97-AF65-F5344CB8AC3E}">
        <p14:creationId xmlns:p14="http://schemas.microsoft.com/office/powerpoint/2010/main" val="8385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Declaraţiile </a:t>
            </a:r>
            <a:r>
              <a:rPr lang="ro-RO" b="1" dirty="0" smtClean="0"/>
              <a:t>EU SUNT...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o-RO" sz="3200" b="1" dirty="0" smtClean="0"/>
          </a:p>
          <a:p>
            <a:r>
              <a:rPr lang="vi-VN" sz="3200" b="1" dirty="0" smtClean="0"/>
              <a:t>7</a:t>
            </a:r>
            <a:r>
              <a:rPr lang="vi-VN" sz="3200" b="1" dirty="0"/>
              <a:t>. Eu sunt adevărata viţă, 15:1, 5</a:t>
            </a:r>
            <a:r>
              <a:rPr lang="vi-VN" sz="3200" b="1" dirty="0" smtClean="0"/>
              <a:t>;</a:t>
            </a:r>
            <a:endParaRPr lang="ro-RO" sz="3200" b="1" dirty="0" smtClean="0"/>
          </a:p>
          <a:p>
            <a:pPr marL="0" indent="0">
              <a:buNone/>
            </a:pPr>
            <a:r>
              <a:rPr lang="vi-VN" sz="3200" b="1" dirty="0" smtClean="0"/>
              <a:t> </a:t>
            </a:r>
            <a:endParaRPr lang="vi-VN" sz="3200" b="1" dirty="0"/>
          </a:p>
          <a:p>
            <a:r>
              <a:rPr lang="vi-VN" sz="3200" b="1" dirty="0"/>
              <a:t>8. Eu sunt [cel ce </a:t>
            </a:r>
            <a:r>
              <a:rPr lang="vi-VN" sz="3200" b="1" dirty="0" smtClean="0"/>
              <a:t>sunt</a:t>
            </a:r>
            <a:r>
              <a:rPr lang="ro-RO" sz="3200" b="1" dirty="0" smtClean="0"/>
              <a:t>! - Iehovah</a:t>
            </a:r>
            <a:r>
              <a:rPr lang="vi-VN" sz="3200" b="1" dirty="0" smtClean="0"/>
              <a:t>], </a:t>
            </a:r>
            <a:r>
              <a:rPr lang="vi-VN" sz="3200" b="1" dirty="0"/>
              <a:t>18:5, 6, 8.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862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Declaraţiile </a:t>
            </a:r>
            <a:r>
              <a:rPr lang="ro-RO" b="1" dirty="0" smtClean="0"/>
              <a:t>EU SUNT...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vi-VN" sz="3200" b="1" dirty="0" smtClean="0"/>
              <a:t>„</a:t>
            </a:r>
            <a:r>
              <a:rPr lang="vi-VN" sz="3200" b="1" dirty="0"/>
              <a:t>Eu şi Tatăl una suntem” (10:30); </a:t>
            </a:r>
            <a:endParaRPr lang="ro-RO" sz="3200" b="1" dirty="0" smtClean="0"/>
          </a:p>
          <a:p>
            <a:endParaRPr lang="ro-RO" sz="3200" b="1" dirty="0" smtClean="0"/>
          </a:p>
          <a:p>
            <a:r>
              <a:rPr lang="vi-VN" sz="3200" b="1" dirty="0" smtClean="0"/>
              <a:t>„</a:t>
            </a:r>
            <a:r>
              <a:rPr lang="vi-VN" sz="3200" b="1" dirty="0"/>
              <a:t>înainte să se nască Avraam, Eu sunt” (8:58); </a:t>
            </a:r>
            <a:endParaRPr lang="ro-RO" sz="3200" b="1" dirty="0" smtClean="0"/>
          </a:p>
          <a:p>
            <a:endParaRPr lang="ro-RO" sz="3200" b="1" dirty="0" smtClean="0"/>
          </a:p>
          <a:p>
            <a:r>
              <a:rPr lang="vi-VN" sz="3200" b="1" dirty="0" smtClean="0"/>
              <a:t>„</a:t>
            </a:r>
            <a:r>
              <a:rPr lang="vi-VN" sz="3200" b="1" dirty="0"/>
              <a:t>Cine M-a văzut pe Mine, a văzut pe Tatăl” (14:9); </a:t>
            </a:r>
            <a:endParaRPr lang="ro-RO" sz="3200" b="1" dirty="0" smtClean="0"/>
          </a:p>
          <a:p>
            <a:endParaRPr lang="ro-RO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8258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Evanghelia</a:t>
            </a:r>
            <a:r>
              <a:rPr lang="en-US" dirty="0" smtClean="0"/>
              <a:t> dup</a:t>
            </a:r>
            <a:r>
              <a:rPr lang="ro-RO" dirty="0" smtClean="0"/>
              <a:t>ă Ioan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Cine </a:t>
            </a:r>
            <a:r>
              <a:rPr lang="en-US" b="1" dirty="0" err="1" smtClean="0"/>
              <a:t>este</a:t>
            </a:r>
            <a:r>
              <a:rPr lang="en-US" b="1" dirty="0" smtClean="0"/>
              <a:t> </a:t>
            </a:r>
            <a:r>
              <a:rPr lang="en-US" b="1" dirty="0" err="1" smtClean="0"/>
              <a:t>autorul</a:t>
            </a:r>
            <a:r>
              <a:rPr lang="en-US" b="1" dirty="0" smtClean="0"/>
              <a:t> </a:t>
            </a:r>
            <a:r>
              <a:rPr lang="en-US" b="1" dirty="0" err="1" smtClean="0"/>
              <a:t>evangheliei</a:t>
            </a:r>
            <a:r>
              <a:rPr lang="en-US" b="1" dirty="0" smtClean="0"/>
              <a:t>?</a:t>
            </a:r>
          </a:p>
          <a:p>
            <a:endParaRPr lang="en-US" b="1" dirty="0"/>
          </a:p>
          <a:p>
            <a:r>
              <a:rPr lang="en-US" b="1" dirty="0" err="1" smtClean="0"/>
              <a:t>Ioan</a:t>
            </a:r>
            <a:r>
              <a:rPr lang="en-US" b="1" dirty="0" smtClean="0"/>
              <a:t>, care </a:t>
            </a:r>
            <a:r>
              <a:rPr lang="en-US" b="1" dirty="0" err="1" smtClean="0"/>
              <a:t>este</a:t>
            </a:r>
            <a:r>
              <a:rPr lang="en-US" b="1" dirty="0" smtClean="0"/>
              <a:t> </a:t>
            </a:r>
            <a:r>
              <a:rPr lang="en-US" b="1" dirty="0" err="1" smtClean="0"/>
              <a:t>numit</a:t>
            </a:r>
            <a:r>
              <a:rPr lang="en-US" b="1" dirty="0" smtClean="0"/>
              <a:t> </a:t>
            </a:r>
            <a:r>
              <a:rPr lang="ro-RO" b="1" dirty="0" smtClean="0"/>
              <a:t> în evanghelie „</a:t>
            </a:r>
            <a:r>
              <a:rPr lang="en-US" b="1" dirty="0" err="1" smtClean="0"/>
              <a:t>ucenicul</a:t>
            </a:r>
            <a:r>
              <a:rPr lang="en-US" b="1" dirty="0" smtClean="0"/>
              <a:t> </a:t>
            </a:r>
            <a:r>
              <a:rPr lang="en-US" b="1" dirty="0" err="1" smtClean="0"/>
              <a:t>prea-iubit</a:t>
            </a:r>
            <a:r>
              <a:rPr lang="ro-RO" b="1" dirty="0" smtClean="0"/>
              <a:t>”</a:t>
            </a:r>
            <a:r>
              <a:rPr lang="en-US" b="1" dirty="0" smtClean="0"/>
              <a:t> </a:t>
            </a:r>
            <a:r>
              <a:rPr lang="vi-VN" b="1" dirty="0" smtClean="0"/>
              <a:t>(In </a:t>
            </a:r>
            <a:r>
              <a:rPr lang="vi-VN" b="1" dirty="0"/>
              <a:t>13:25, </a:t>
            </a:r>
            <a:r>
              <a:rPr lang="vi-VN" b="1" dirty="0" smtClean="0"/>
              <a:t>21:20</a:t>
            </a:r>
            <a:r>
              <a:rPr lang="en-US" b="1" dirty="0" smtClean="0"/>
              <a:t>, etc.</a:t>
            </a:r>
            <a:r>
              <a:rPr lang="vi-VN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468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dirty="0" smtClean="0">
                <a:solidFill>
                  <a:schemeClr val="accent5">
                    <a:lumMod val="75000"/>
                  </a:schemeClr>
                </a:solidFill>
              </a:rPr>
              <a:t>Întrebările despre Isus din evanghelia lui Ioan: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vi-VN" sz="3200" b="1" dirty="0" smtClean="0"/>
              <a:t>„</a:t>
            </a:r>
            <a:r>
              <a:rPr lang="vi-VN" sz="3200" b="1" dirty="0"/>
              <a:t>cine este Isus?”, </a:t>
            </a:r>
            <a:endParaRPr lang="ro-RO" sz="3200" b="1" dirty="0" smtClean="0"/>
          </a:p>
          <a:p>
            <a:r>
              <a:rPr lang="vi-VN" sz="3200" b="1" dirty="0" smtClean="0"/>
              <a:t>„</a:t>
            </a:r>
            <a:r>
              <a:rPr lang="vi-VN" sz="3200" b="1" dirty="0"/>
              <a:t>cine eşti tu?”, </a:t>
            </a:r>
            <a:endParaRPr lang="ro-RO" sz="3200" b="1" dirty="0" smtClean="0"/>
          </a:p>
          <a:p>
            <a:r>
              <a:rPr lang="vi-VN" sz="3200" b="1" dirty="0" smtClean="0"/>
              <a:t>„</a:t>
            </a:r>
            <a:r>
              <a:rPr lang="vi-VN" sz="3200" b="1" dirty="0"/>
              <a:t>cine este El, ca să cred în El?” </a:t>
            </a:r>
            <a:endParaRPr lang="ro-RO" sz="3200" b="1" dirty="0" smtClean="0"/>
          </a:p>
          <a:p>
            <a:endParaRPr lang="ro-RO" sz="3200" b="1" dirty="0"/>
          </a:p>
          <a:p>
            <a:r>
              <a:rPr lang="vi-VN" sz="3200" b="1" dirty="0" smtClean="0"/>
              <a:t>(</a:t>
            </a:r>
            <a:r>
              <a:rPr lang="vi-VN" sz="3200" b="1" dirty="0"/>
              <a:t>Ioan 1:11; 4:10; 5:12; 6:63,64; 8:25; 53; 9:36; 18:33).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38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b="1" dirty="0" smtClean="0">
                <a:solidFill>
                  <a:schemeClr val="accent5">
                    <a:lumMod val="75000"/>
                  </a:schemeClr>
                </a:solidFill>
              </a:rPr>
              <a:t>Evanghelia „ceasului”!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119257"/>
            <a:ext cx="7543800" cy="3603812"/>
          </a:xfrm>
        </p:spPr>
        <p:txBody>
          <a:bodyPr>
            <a:normAutofit/>
          </a:bodyPr>
          <a:lstStyle/>
          <a:p>
            <a:r>
              <a:rPr lang="vi-VN" dirty="0" smtClean="0"/>
              <a:t> </a:t>
            </a:r>
            <a:r>
              <a:rPr lang="vi-VN" sz="2800" b="1" dirty="0" smtClean="0"/>
              <a:t>Ioan </a:t>
            </a:r>
            <a:r>
              <a:rPr lang="vi-VN" sz="2800" b="1" dirty="0"/>
              <a:t>2:4 - „nu mi-a venit încă ceasul”; </a:t>
            </a:r>
            <a:endParaRPr lang="ro-RO" sz="2800" b="1" dirty="0" smtClean="0"/>
          </a:p>
          <a:p>
            <a:endParaRPr lang="ro-RO" sz="2800" b="1" dirty="0" smtClean="0"/>
          </a:p>
          <a:p>
            <a:r>
              <a:rPr lang="ro-RO" sz="2800" b="1" dirty="0"/>
              <a:t> </a:t>
            </a:r>
            <a:r>
              <a:rPr lang="vi-VN" sz="2800" b="1" dirty="0" smtClean="0"/>
              <a:t>4:21,23 </a:t>
            </a:r>
            <a:r>
              <a:rPr lang="vi-VN" sz="2800" b="1" dirty="0"/>
              <a:t>- „a venit ceasul</a:t>
            </a:r>
            <a:r>
              <a:rPr lang="vi-VN" sz="2800" b="1" dirty="0" smtClean="0"/>
              <a:t>...”;</a:t>
            </a:r>
            <a:endParaRPr lang="ro-RO" sz="2800" b="1" dirty="0" smtClean="0"/>
          </a:p>
          <a:p>
            <a:pPr marL="0" indent="0">
              <a:buNone/>
            </a:pPr>
            <a:endParaRPr lang="ro-RO" sz="2800" b="1" dirty="0" smtClean="0"/>
          </a:p>
          <a:p>
            <a:r>
              <a:rPr lang="vi-VN" sz="2800" b="1" dirty="0" smtClean="0"/>
              <a:t>5:25</a:t>
            </a:r>
            <a:r>
              <a:rPr lang="vi-VN" sz="2800" b="1" dirty="0"/>
              <a:t>, 28 - „vine ceasul... când cei morţi... vor învia</a:t>
            </a:r>
            <a:r>
              <a:rPr lang="vi-VN" sz="2800" b="1" dirty="0" smtClean="0"/>
              <a:t>”;</a:t>
            </a:r>
            <a:endParaRPr lang="ro-RO" sz="2800" b="1" dirty="0" smtClean="0"/>
          </a:p>
          <a:p>
            <a:pPr marL="0" indent="0">
              <a:buNone/>
            </a:pPr>
            <a:endParaRPr lang="ro-RO" sz="2800" b="1" dirty="0" smtClean="0"/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b="1" dirty="0" smtClean="0">
                <a:solidFill>
                  <a:schemeClr val="accent5">
                    <a:lumMod val="75000"/>
                  </a:schemeClr>
                </a:solidFill>
              </a:rPr>
              <a:t>Evanghelia „ceasului”!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119257"/>
            <a:ext cx="7391400" cy="36038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2800" b="1" dirty="0" smtClean="0"/>
          </a:p>
          <a:p>
            <a:r>
              <a:rPr lang="vi-VN" sz="2800" b="1" dirty="0" smtClean="0"/>
              <a:t>7:30</a:t>
            </a:r>
            <a:r>
              <a:rPr lang="vi-VN" sz="2800" b="1" dirty="0"/>
              <a:t>, 8:20 - „nu-i sosise încă ceasul</a:t>
            </a:r>
            <a:r>
              <a:rPr lang="vi-VN" sz="2800" b="1" dirty="0" smtClean="0"/>
              <a:t>”;</a:t>
            </a:r>
            <a:endParaRPr lang="ro-RO" sz="2800" b="1" dirty="0" smtClean="0"/>
          </a:p>
          <a:p>
            <a:pPr marL="0" indent="0">
              <a:buNone/>
            </a:pPr>
            <a:endParaRPr lang="ro-RO" sz="2800" b="1" dirty="0" smtClean="0"/>
          </a:p>
          <a:p>
            <a:r>
              <a:rPr lang="vi-VN" sz="2800" b="1" dirty="0" smtClean="0"/>
              <a:t>12:23 </a:t>
            </a:r>
            <a:r>
              <a:rPr lang="vi-VN" sz="2800" b="1" dirty="0"/>
              <a:t>- „a sosit ceasul ca Fiul omului să fie glorificat”; </a:t>
            </a:r>
            <a:endParaRPr lang="ro-RO" sz="2800" b="1" dirty="0" smtClean="0"/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accent2"/>
                </a:solidFill>
              </a:rPr>
              <a:t>Evanghelia „ceasului”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09800"/>
            <a:ext cx="7745505" cy="4343399"/>
          </a:xfrm>
        </p:spPr>
        <p:txBody>
          <a:bodyPr>
            <a:normAutofit fontScale="92500" lnSpcReduction="10000"/>
          </a:bodyPr>
          <a:lstStyle/>
          <a:p>
            <a:r>
              <a:rPr lang="vi-VN" sz="2800" b="1" dirty="0" smtClean="0"/>
              <a:t>12:27 </a:t>
            </a:r>
            <a:r>
              <a:rPr lang="vi-VN" sz="2800" b="1" dirty="0"/>
              <a:t>- „izbăveşte-mă din ceasul acesta”; </a:t>
            </a:r>
            <a:endParaRPr lang="ro-RO" sz="2800" b="1" dirty="0" smtClean="0"/>
          </a:p>
          <a:p>
            <a:endParaRPr lang="ro-RO" sz="2800" b="1" dirty="0" smtClean="0"/>
          </a:p>
          <a:p>
            <a:r>
              <a:rPr lang="vi-VN" sz="2800" b="1" dirty="0" smtClean="0"/>
              <a:t>13:1 </a:t>
            </a:r>
            <a:r>
              <a:rPr lang="vi-VN" sz="2800" b="1" dirty="0"/>
              <a:t>- „i-a sosit ceasul să plece din lumea aceasta la Tatăl”; </a:t>
            </a:r>
            <a:endParaRPr lang="ro-RO" sz="2800" b="1" dirty="0" smtClean="0"/>
          </a:p>
          <a:p>
            <a:endParaRPr lang="ro-RO" sz="2800" b="1" dirty="0" smtClean="0"/>
          </a:p>
          <a:p>
            <a:r>
              <a:rPr lang="vi-VN" sz="2800" b="1" dirty="0" smtClean="0"/>
              <a:t>16:4</a:t>
            </a:r>
            <a:r>
              <a:rPr lang="vi-VN" sz="2800" b="1" dirty="0"/>
              <a:t>, cf. 16:21 - „va veni ceasul să se împlinească”; </a:t>
            </a:r>
            <a:endParaRPr lang="ro-RO" sz="2800" b="1" dirty="0" smtClean="0"/>
          </a:p>
          <a:p>
            <a:endParaRPr lang="ro-RO" sz="2800" b="1" dirty="0" smtClean="0"/>
          </a:p>
          <a:p>
            <a:r>
              <a:rPr lang="vi-VN" sz="2800" b="1" dirty="0" smtClean="0"/>
              <a:t>16:25 </a:t>
            </a:r>
            <a:r>
              <a:rPr lang="vi-VN" sz="2800" b="1" dirty="0"/>
              <a:t>- „vine ceasul când nu vă voi mai vorbi în pilde”; </a:t>
            </a:r>
            <a:endParaRPr lang="ro-RO" sz="2800" b="1" dirty="0" smtClean="0"/>
          </a:p>
          <a:p>
            <a:endParaRPr lang="ro-RO" sz="2800" b="1" dirty="0" smtClean="0"/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9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b="1" dirty="0" smtClean="0">
                <a:solidFill>
                  <a:schemeClr val="accent5">
                    <a:lumMod val="75000"/>
                  </a:schemeClr>
                </a:solidFill>
              </a:rPr>
              <a:t>Evanghelia „zilelor”: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b="1" dirty="0" smtClean="0"/>
              <a:t>A doua zi după botez: 1.43, 6:23</a:t>
            </a:r>
          </a:p>
          <a:p>
            <a:r>
              <a:rPr lang="ro-RO" b="1" dirty="0" smtClean="0"/>
              <a:t>A treia zi după botez: 3:1</a:t>
            </a:r>
          </a:p>
          <a:p>
            <a:r>
              <a:rPr lang="ro-RO" b="1" dirty="0" smtClean="0"/>
              <a:t>O zi de sabat: 5:9, 9:12, etc.</a:t>
            </a:r>
          </a:p>
          <a:p>
            <a:r>
              <a:rPr lang="ro-RO" b="1" dirty="0" smtClean="0"/>
              <a:t>O zi mare de Sabat, ziua cea mare, 19:31</a:t>
            </a:r>
          </a:p>
          <a:p>
            <a:r>
              <a:rPr lang="ro-RO" b="1" dirty="0" smtClean="0"/>
              <a:t>Ziua de apoi: Ioan 6, 11:24, 12:48</a:t>
            </a:r>
          </a:p>
          <a:p>
            <a:r>
              <a:rPr lang="ro-RO" b="1" dirty="0"/>
              <a:t>Vremea mea, vreme prielnică, </a:t>
            </a:r>
            <a:r>
              <a:rPr lang="ro-RO" b="1" dirty="0" smtClean="0"/>
              <a:t>7:6</a:t>
            </a:r>
          </a:p>
          <a:p>
            <a:r>
              <a:rPr lang="ro-RO" b="1" dirty="0" smtClean="0"/>
              <a:t>Ultima zi a sărbătorii, 7:37</a:t>
            </a:r>
            <a:endParaRPr lang="ro-RO" b="1" dirty="0"/>
          </a:p>
          <a:p>
            <a:endParaRPr lang="ro-RO" dirty="0" smtClean="0"/>
          </a:p>
          <a:p>
            <a:endParaRPr lang="ro-RO" dirty="0" smtClean="0"/>
          </a:p>
          <a:p>
            <a:endParaRPr lang="ro-RO" dirty="0" smtClean="0"/>
          </a:p>
          <a:p>
            <a:endParaRPr lang="ro-RO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b="1" dirty="0" smtClean="0">
                <a:solidFill>
                  <a:schemeClr val="accent5">
                    <a:lumMod val="75000"/>
                  </a:schemeClr>
                </a:solidFill>
              </a:rPr>
              <a:t>Evanghelia „zilelor”: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b="1" dirty="0" smtClean="0"/>
              <a:t>Ziua mea: 8:56</a:t>
            </a:r>
          </a:p>
          <a:p>
            <a:r>
              <a:rPr lang="ro-RO" b="1" dirty="0" smtClean="0"/>
              <a:t>Ziua îngropării mele: 12:7</a:t>
            </a:r>
          </a:p>
          <a:p>
            <a:r>
              <a:rPr lang="ro-RO" b="1" dirty="0" smtClean="0"/>
              <a:t>Ziua aceea, 14:20, 16:23, 26,</a:t>
            </a:r>
          </a:p>
          <a:p>
            <a:r>
              <a:rPr lang="ro-RO" b="1" dirty="0" smtClean="0"/>
              <a:t>Ziua pregătirii Paştelor, 19:14, 31, 42</a:t>
            </a:r>
          </a:p>
          <a:p>
            <a:r>
              <a:rPr lang="ro-RO" b="1" dirty="0" smtClean="0"/>
              <a:t>Ziua dintâi a săptămânii, 20:1</a:t>
            </a:r>
          </a:p>
          <a:p>
            <a:endParaRPr lang="ro-RO" dirty="0" smtClean="0"/>
          </a:p>
          <a:p>
            <a:endParaRPr lang="ro-RO" dirty="0" smtClean="0"/>
          </a:p>
          <a:p>
            <a:endParaRPr lang="ro-RO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latin typeface="Forte" panose="03060902040502070203" pitchFamily="66" charset="0"/>
              </a:rPr>
              <a:t>Evanghelia după Ioan</a:t>
            </a:r>
            <a:endParaRPr lang="en-US" dirty="0">
              <a:latin typeface="Forte" panose="0306090204050207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6000" b="1" dirty="0" smtClean="0">
              <a:latin typeface="Agency FB" panose="020B0503020202020204" pitchFamily="34" charset="0"/>
            </a:endParaRPr>
          </a:p>
          <a:p>
            <a:pPr algn="ctr"/>
            <a:r>
              <a:rPr lang="ro-RO" sz="6000" b="1" dirty="0" smtClean="0">
                <a:latin typeface="Agency FB" panose="020B0503020202020204" pitchFamily="34" charset="0"/>
              </a:rPr>
              <a:t>REPERE </a:t>
            </a:r>
            <a:r>
              <a:rPr lang="ro-RO" sz="6000" b="1" dirty="0" smtClean="0">
                <a:latin typeface="Agency FB" panose="020B0503020202020204" pitchFamily="34" charset="0"/>
              </a:rPr>
              <a:t>MAJORE ALE EVANGHELIEI</a:t>
            </a:r>
            <a:endParaRPr lang="en-US" sz="60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830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</a:t>
            </a:r>
            <a:r>
              <a:rPr lang="ro-RO" dirty="0" smtClean="0"/>
              <a:t>: la creaţie a participat Logosul, Cuvântul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63800"/>
            <a:ext cx="6553200" cy="3479800"/>
          </a:xfrm>
        </p:spPr>
      </p:pic>
    </p:spTree>
    <p:extLst>
      <p:ext uri="{BB962C8B-B14F-4D97-AF65-F5344CB8AC3E}">
        <p14:creationId xmlns:p14="http://schemas.microsoft.com/office/powerpoint/2010/main" val="183667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</a:t>
            </a:r>
            <a:r>
              <a:rPr lang="ro-RO" dirty="0" smtClean="0"/>
              <a:t>: tot ce s-a creat a fost creat prin Isus, Cuvântul divin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21124"/>
            <a:ext cx="7010399" cy="3598675"/>
          </a:xfrm>
        </p:spPr>
      </p:pic>
    </p:spTree>
    <p:extLst>
      <p:ext uri="{BB962C8B-B14F-4D97-AF65-F5344CB8AC3E}">
        <p14:creationId xmlns:p14="http://schemas.microsoft.com/office/powerpoint/2010/main" val="19404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</a:t>
            </a:r>
            <a:r>
              <a:rPr lang="ro-RO" dirty="0" smtClean="0"/>
              <a:t>: Botezul lui Isus şi mărturia Sfintei Treimi</a:t>
            </a:r>
            <a:endParaRPr lang="en-US" dirty="0"/>
          </a:p>
        </p:txBody>
      </p:sp>
      <p:pic>
        <p:nvPicPr>
          <p:cNvPr id="2050" name="Picture 2" descr="D:\biserica sft\calendare\calendar-18\ioan\ioan-img\Gospel_of_John_Chapter_1-3_(Bible_Illustrations_by_Sweet_Media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2286000"/>
            <a:ext cx="6705600" cy="38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2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Evanghelia</a:t>
            </a:r>
            <a:r>
              <a:rPr lang="en-US" dirty="0" smtClean="0"/>
              <a:t> dup</a:t>
            </a:r>
            <a:r>
              <a:rPr lang="ro-RO" dirty="0" smtClean="0"/>
              <a:t>ă Ioan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</a:t>
            </a:r>
            <a:r>
              <a:rPr lang="ro-RO" b="1" dirty="0" smtClean="0"/>
              <a:t>şa cum se vede din evanghelie, </a:t>
            </a:r>
            <a:r>
              <a:rPr lang="en-US" b="1" dirty="0" smtClean="0"/>
              <a:t>“</a:t>
            </a:r>
            <a:r>
              <a:rPr lang="ro-RO" b="1" dirty="0" err="1"/>
              <a:t>u</a:t>
            </a:r>
            <a:r>
              <a:rPr lang="en-US" b="1" dirty="0" err="1" smtClean="0"/>
              <a:t>cenicul</a:t>
            </a:r>
            <a:r>
              <a:rPr lang="en-US" b="1" dirty="0" smtClean="0"/>
              <a:t> </a:t>
            </a:r>
            <a:r>
              <a:rPr lang="en-US" b="1" dirty="0" err="1" smtClean="0"/>
              <a:t>prea-iubit</a:t>
            </a:r>
            <a:r>
              <a:rPr lang="en-US" b="1" dirty="0" smtClean="0"/>
              <a:t>”</a:t>
            </a:r>
            <a:r>
              <a:rPr lang="vi-VN" b="1" dirty="0" smtClean="0"/>
              <a:t> </a:t>
            </a:r>
            <a:r>
              <a:rPr lang="ro-RO" b="1" dirty="0" smtClean="0"/>
              <a:t>este în </a:t>
            </a:r>
            <a:r>
              <a:rPr lang="vi-VN" b="1" dirty="0" smtClean="0"/>
              <a:t>cercul </a:t>
            </a:r>
            <a:r>
              <a:rPr lang="vi-VN" b="1" dirty="0"/>
              <a:t>de prieteni apropiați al lui Isus (Ioan 1:32-40; 13:23; 19:26-27</a:t>
            </a:r>
            <a:r>
              <a:rPr lang="vi-VN" b="1" dirty="0" smtClean="0"/>
              <a:t>)</a:t>
            </a:r>
            <a:r>
              <a:rPr lang="ro-RO" b="1" dirty="0" smtClean="0"/>
              <a:t>. El</a:t>
            </a:r>
            <a:r>
              <a:rPr lang="vi-VN" b="1" dirty="0" smtClean="0"/>
              <a:t> </a:t>
            </a:r>
            <a:r>
              <a:rPr lang="vi-VN" b="1" dirty="0"/>
              <a:t>este </a:t>
            </a:r>
            <a:r>
              <a:rPr lang="ro-RO" b="1" dirty="0" smtClean="0"/>
              <a:t>martor ocular la </a:t>
            </a:r>
            <a:r>
              <a:rPr lang="vi-VN" b="1" dirty="0" smtClean="0"/>
              <a:t>evenimente</a:t>
            </a:r>
            <a:r>
              <a:rPr lang="ro-RO" b="1" dirty="0" smtClean="0"/>
              <a:t>le</a:t>
            </a:r>
            <a:r>
              <a:rPr lang="vi-VN" b="1" dirty="0" smtClean="0"/>
              <a:t> </a:t>
            </a:r>
            <a:r>
              <a:rPr lang="vi-VN" b="1" dirty="0"/>
              <a:t>cheie </a:t>
            </a:r>
            <a:r>
              <a:rPr lang="ro-RO" b="1" dirty="0" smtClean="0"/>
              <a:t>din </a:t>
            </a:r>
            <a:r>
              <a:rPr lang="vi-VN" b="1" dirty="0" smtClean="0"/>
              <a:t>vieţii </a:t>
            </a:r>
            <a:r>
              <a:rPr lang="vi-VN" b="1" dirty="0"/>
              <a:t>lui Isus (1:35; 18:15-16; 19:35) şi înţelege sensul spiritual al lucrurilor (13:25-30; 20:8).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04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</a:t>
            </a:r>
            <a:r>
              <a:rPr lang="ro-RO" dirty="0" smtClean="0"/>
              <a:t>: credincioşii se întâlnesc cu Isus (Andrei, Simon, Natanael)</a:t>
            </a:r>
            <a:endParaRPr lang="en-US" dirty="0"/>
          </a:p>
        </p:txBody>
      </p:sp>
      <p:pic>
        <p:nvPicPr>
          <p:cNvPr id="1027" name="Picture 3" descr="D:\biserica sft\calendare\calendar-18\ioan\ioan-img\Gospel_of_John_Chapter_1-10_(Bible_Illustrations_by_Sweet_Media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2514600"/>
            <a:ext cx="6705600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Ioan</a:t>
            </a:r>
            <a:r>
              <a:rPr lang="en-US" dirty="0" smtClean="0"/>
              <a:t> 2</a:t>
            </a:r>
            <a:r>
              <a:rPr lang="ro-RO" dirty="0" smtClean="0"/>
              <a:t>: Nunta din Cana</a:t>
            </a:r>
            <a:endParaRPr lang="en-US" dirty="0"/>
          </a:p>
        </p:txBody>
      </p:sp>
      <p:pic>
        <p:nvPicPr>
          <p:cNvPr id="3074" name="Picture 2" descr="D:\biserica sft\calendare\calendar-18\ioan\ioan-img\Gospel_of_John_Chapter_2-1_(Bible_Illustrations_by_Sweet_Media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905000"/>
            <a:ext cx="7391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2</a:t>
            </a:r>
            <a:r>
              <a:rPr lang="ro-RO" dirty="0" smtClean="0"/>
              <a:t>: Transformarea apei în vin</a:t>
            </a:r>
            <a:endParaRPr lang="en-US" dirty="0"/>
          </a:p>
        </p:txBody>
      </p:sp>
      <p:pic>
        <p:nvPicPr>
          <p:cNvPr id="4098" name="Picture 2" descr="D:\biserica sft\calendare\calendar-18\ioan\ioan-img\Gospel_of_John_Chapter_2-7_(Bible_Illustrations_by_Sweet_Media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286000"/>
            <a:ext cx="7239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4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2</a:t>
            </a:r>
            <a:r>
              <a:rPr lang="ro-RO" dirty="0" smtClean="0"/>
              <a:t>: prima curăţire a Templului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3600"/>
            <a:ext cx="7772401" cy="4343400"/>
          </a:xfrm>
        </p:spPr>
      </p:pic>
    </p:spTree>
    <p:extLst>
      <p:ext uri="{BB962C8B-B14F-4D97-AF65-F5344CB8AC3E}">
        <p14:creationId xmlns:p14="http://schemas.microsoft.com/office/powerpoint/2010/main" val="34020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Ioan</a:t>
            </a:r>
            <a:r>
              <a:rPr lang="en-US" dirty="0" smtClean="0"/>
              <a:t> 3</a:t>
            </a:r>
            <a:r>
              <a:rPr lang="ro-RO" dirty="0" smtClean="0"/>
              <a:t>: Discuţia cu Nicodim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8458200" cy="4419600"/>
          </a:xfrm>
        </p:spPr>
      </p:pic>
    </p:spTree>
    <p:extLst>
      <p:ext uri="{BB962C8B-B14F-4D97-AF65-F5344CB8AC3E}">
        <p14:creationId xmlns:p14="http://schemas.microsoft.com/office/powerpoint/2010/main" val="2410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3</a:t>
            </a:r>
            <a:r>
              <a:rPr lang="ro-RO" dirty="0" smtClean="0"/>
              <a:t>: Isus este mirele, Ioan este prietenul mirelui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5" y="2372122"/>
            <a:ext cx="6196013" cy="3098006"/>
          </a:xfrm>
        </p:spPr>
      </p:pic>
    </p:spTree>
    <p:extLst>
      <p:ext uri="{BB962C8B-B14F-4D97-AF65-F5344CB8AC3E}">
        <p14:creationId xmlns:p14="http://schemas.microsoft.com/office/powerpoint/2010/main" val="18837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4</a:t>
            </a:r>
            <a:r>
              <a:rPr lang="ro-RO" dirty="0" smtClean="0"/>
              <a:t>: Discuţia cu femeia samariteancă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7772399" cy="4343400"/>
          </a:xfrm>
        </p:spPr>
      </p:pic>
    </p:spTree>
    <p:extLst>
      <p:ext uri="{BB962C8B-B14F-4D97-AF65-F5344CB8AC3E}">
        <p14:creationId xmlns:p14="http://schemas.microsoft.com/office/powerpoint/2010/main" val="10639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4</a:t>
            </a:r>
            <a:r>
              <a:rPr lang="ro-RO" dirty="0" smtClean="0"/>
              <a:t>: vindecarea fiului unui ofiţer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64" y="2362200"/>
            <a:ext cx="4804833" cy="36036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57400"/>
            <a:ext cx="28575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5</a:t>
            </a:r>
            <a:r>
              <a:rPr lang="ro-RO" dirty="0" smtClean="0"/>
              <a:t>: Vindecarea unui bărbat paralizat, în vârstă de 38 de ani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8486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5</a:t>
            </a:r>
            <a:r>
              <a:rPr lang="ro-RO" dirty="0" smtClean="0"/>
              <a:t>: Vindecarea unui bărbat paralizat, în vârsta de 38 de ani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77175" cy="4343400"/>
          </a:xfrm>
        </p:spPr>
      </p:pic>
    </p:spTree>
    <p:extLst>
      <p:ext uri="{BB962C8B-B14F-4D97-AF65-F5344CB8AC3E}">
        <p14:creationId xmlns:p14="http://schemas.microsoft.com/office/powerpoint/2010/main" val="310186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Evanghelia</a:t>
            </a:r>
            <a:r>
              <a:rPr lang="en-US" dirty="0" smtClean="0"/>
              <a:t> dup</a:t>
            </a:r>
            <a:r>
              <a:rPr lang="ro-RO" dirty="0" smtClean="0"/>
              <a:t>ă Ioan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b="1" dirty="0" smtClean="0"/>
              <a:t>Ioan</a:t>
            </a:r>
            <a:r>
              <a:rPr lang="vi-VN" b="1" dirty="0" smtClean="0"/>
              <a:t> </a:t>
            </a:r>
            <a:r>
              <a:rPr lang="vi-VN" b="1" dirty="0"/>
              <a:t>are cunoştinţe în rândul preoţilor </a:t>
            </a:r>
            <a:r>
              <a:rPr lang="ro-RO" b="1" dirty="0" smtClean="0"/>
              <a:t>şi l-a ajutat pe Petru să intre </a:t>
            </a:r>
            <a:r>
              <a:rPr lang="vi-VN" b="1" dirty="0" smtClean="0"/>
              <a:t>care </a:t>
            </a:r>
            <a:r>
              <a:rPr lang="vi-VN" b="1" dirty="0"/>
              <a:t>i-au facilitat accesul la judecata </a:t>
            </a:r>
            <a:r>
              <a:rPr lang="vi-VN" b="1" dirty="0" smtClean="0"/>
              <a:t>lui </a:t>
            </a:r>
            <a:r>
              <a:rPr lang="vi-VN" b="1" dirty="0"/>
              <a:t>Isus </a:t>
            </a:r>
            <a:r>
              <a:rPr lang="ro-RO" b="1" dirty="0" smtClean="0"/>
              <a:t>şi îl ajută şi pe </a:t>
            </a:r>
            <a:r>
              <a:rPr lang="vi-VN" b="1" dirty="0" smtClean="0"/>
              <a:t>Petru </a:t>
            </a:r>
            <a:r>
              <a:rPr lang="ro-RO" b="1" dirty="0" smtClean="0"/>
              <a:t>să intre </a:t>
            </a:r>
            <a:r>
              <a:rPr lang="vi-VN" b="1" dirty="0" smtClean="0"/>
              <a:t>în </a:t>
            </a:r>
            <a:r>
              <a:rPr lang="vi-VN" b="1" dirty="0"/>
              <a:t>reşedinţa marelui preot</a:t>
            </a:r>
            <a:r>
              <a:rPr lang="vi-VN" b="1" dirty="0" smtClean="0"/>
              <a:t>,</a:t>
            </a:r>
            <a:r>
              <a:rPr lang="ro-RO" b="1" dirty="0" smtClean="0"/>
              <a:t> în</a:t>
            </a:r>
            <a:r>
              <a:rPr lang="vi-VN" b="1" dirty="0" smtClean="0"/>
              <a:t> </a:t>
            </a:r>
            <a:r>
              <a:rPr lang="vi-VN" b="1" dirty="0"/>
              <a:t>18:15-16</a:t>
            </a:r>
            <a:r>
              <a:rPr lang="vi-VN" b="1" dirty="0" smtClean="0"/>
              <a:t>)</a:t>
            </a:r>
            <a:r>
              <a:rPr lang="ro-RO" b="1" dirty="0" smtClean="0"/>
              <a:t>. El face multe comentarii interesante, ca teolog, istoric şi scriitor </a:t>
            </a:r>
            <a:r>
              <a:rPr lang="vi-VN" b="1" dirty="0" smtClean="0"/>
              <a:t>(Ioan </a:t>
            </a:r>
            <a:r>
              <a:rPr lang="vi-VN" b="1" dirty="0"/>
              <a:t>20:30-31, </a:t>
            </a:r>
            <a:r>
              <a:rPr lang="vi-VN" b="1" dirty="0" smtClean="0"/>
              <a:t>21:24-25</a:t>
            </a:r>
            <a:r>
              <a:rPr lang="ro-RO" b="1" dirty="0" smtClean="0"/>
              <a:t>).</a:t>
            </a:r>
            <a:r>
              <a:rPr lang="vi-VN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0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Ioan</a:t>
            </a:r>
            <a:r>
              <a:rPr lang="en-US" dirty="0" smtClean="0"/>
              <a:t> 6</a:t>
            </a:r>
            <a:r>
              <a:rPr lang="ro-RO" dirty="0" smtClean="0"/>
              <a:t>: Inmulţirea pâinilor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62200"/>
            <a:ext cx="8229600" cy="4267200"/>
          </a:xfrm>
        </p:spPr>
      </p:pic>
    </p:spTree>
    <p:extLst>
      <p:ext uri="{BB962C8B-B14F-4D97-AF65-F5344CB8AC3E}">
        <p14:creationId xmlns:p14="http://schemas.microsoft.com/office/powerpoint/2010/main" val="188128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533400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7</a:t>
            </a:r>
            <a:r>
              <a:rPr lang="ro-RO" dirty="0" smtClean="0"/>
              <a:t>: Sărbătoarea corturilor, Isus e apa vieţii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981200"/>
            <a:ext cx="48006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76" y="1905000"/>
            <a:ext cx="335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4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8</a:t>
            </a:r>
            <a:r>
              <a:rPr lang="ro-RO" dirty="0" smtClean="0"/>
              <a:t>: o zi în Templu - iertarea femeii adultere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8001000" cy="4648200"/>
          </a:xfrm>
        </p:spPr>
      </p:pic>
    </p:spTree>
    <p:extLst>
      <p:ext uri="{BB962C8B-B14F-4D97-AF65-F5344CB8AC3E}">
        <p14:creationId xmlns:p14="http://schemas.microsoft.com/office/powerpoint/2010/main" val="7056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8</a:t>
            </a:r>
            <a:r>
              <a:rPr lang="ro-RO" dirty="0" smtClean="0"/>
              <a:t>: o zi în Templu - iertarea femeii adultere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2119313"/>
            <a:ext cx="6934200" cy="390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685800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8</a:t>
            </a:r>
            <a:r>
              <a:rPr lang="ro-RO" dirty="0" smtClean="0"/>
              <a:t>: o zi în Templu – Isus pleacă din mijlocul lor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1627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5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9</a:t>
            </a:r>
            <a:r>
              <a:rPr lang="ro-RO" dirty="0" smtClean="0"/>
              <a:t>: Vindecarea unui orb din naştere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3878263" cy="38782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90800"/>
            <a:ext cx="4267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10</a:t>
            </a:r>
            <a:r>
              <a:rPr lang="ro-RO" dirty="0" smtClean="0"/>
              <a:t>: Isus este Păstorul cel bun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7010400" cy="4419600"/>
          </a:xfrm>
        </p:spPr>
      </p:pic>
    </p:spTree>
    <p:extLst>
      <p:ext uri="{BB962C8B-B14F-4D97-AF65-F5344CB8AC3E}">
        <p14:creationId xmlns:p14="http://schemas.microsoft.com/office/powerpoint/2010/main" val="21980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10</a:t>
            </a:r>
            <a:r>
              <a:rPr lang="ro-RO" dirty="0" smtClean="0"/>
              <a:t>: Isus este Păstorul cel bun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2133599"/>
            <a:ext cx="8791575" cy="469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26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Ioan</a:t>
            </a:r>
            <a:r>
              <a:rPr lang="en-US" dirty="0" smtClean="0"/>
              <a:t> 11</a:t>
            </a:r>
            <a:r>
              <a:rPr lang="ro-RO" dirty="0" smtClean="0"/>
              <a:t>: Învierea lui Lazăr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7086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1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Ioan</a:t>
            </a:r>
            <a:r>
              <a:rPr lang="en-US" dirty="0" smtClean="0"/>
              <a:t> 11</a:t>
            </a:r>
            <a:r>
              <a:rPr lang="ro-RO" dirty="0" smtClean="0"/>
              <a:t>: Învierea lui Lazăr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19313"/>
            <a:ext cx="6553199" cy="3976687"/>
          </a:xfrm>
        </p:spPr>
      </p:pic>
    </p:spTree>
    <p:extLst>
      <p:ext uri="{BB962C8B-B14F-4D97-AF65-F5344CB8AC3E}">
        <p14:creationId xmlns:p14="http://schemas.microsoft.com/office/powerpoint/2010/main" val="22148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Evanghelia</a:t>
            </a:r>
            <a:r>
              <a:rPr lang="en-US" dirty="0" smtClean="0"/>
              <a:t> dup</a:t>
            </a:r>
            <a:r>
              <a:rPr lang="ro-RO" dirty="0" smtClean="0"/>
              <a:t>ă Ioan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o-RO" sz="2800" b="1" dirty="0" smtClean="0"/>
              <a:t>Trei scopuri:</a:t>
            </a:r>
          </a:p>
          <a:p>
            <a:endParaRPr lang="ro-RO" b="1" dirty="0"/>
          </a:p>
          <a:p>
            <a:r>
              <a:rPr lang="ro-RO" sz="2600" b="1" dirty="0" smtClean="0"/>
              <a:t>A. Să scrie ce nu au scris Matei, Marcu şi Luca</a:t>
            </a:r>
          </a:p>
          <a:p>
            <a:r>
              <a:rPr lang="ro-RO" sz="2600" b="1" dirty="0" smtClean="0"/>
              <a:t>      B. Să îi încurajeze pe creştinii evrei să rămână credincioşi</a:t>
            </a:r>
          </a:p>
          <a:p>
            <a:r>
              <a:rPr lang="ro-RO" sz="2600" b="1" dirty="0" smtClean="0"/>
              <a:t>           C. Să arate că Isus e Dumnezeu, venit din veşnicii, că este Dumnezeu întrupat, dar şi om adevărat, şi că a înviat cu adevărat, în trup fizic.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78292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Ioan</a:t>
            </a:r>
            <a:r>
              <a:rPr lang="en-US" dirty="0" smtClean="0"/>
              <a:t> 12</a:t>
            </a:r>
            <a:r>
              <a:rPr lang="ro-RO" dirty="0" smtClean="0"/>
              <a:t>: Intrarea triumfală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209800"/>
            <a:ext cx="7747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9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620818"/>
          </a:xfrm>
        </p:spPr>
        <p:txBody>
          <a:bodyPr>
            <a:normAutofit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13</a:t>
            </a:r>
            <a:r>
              <a:rPr lang="ro-RO" dirty="0" smtClean="0"/>
              <a:t>: Cina Domnului şi spălarea picioarelor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362200"/>
            <a:ext cx="7747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13</a:t>
            </a:r>
            <a:r>
              <a:rPr lang="ro-RO" dirty="0" smtClean="0"/>
              <a:t>: Cina Domnului şi spălarea picioarelor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2611828"/>
            <a:ext cx="7315200" cy="348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8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13</a:t>
            </a:r>
            <a:r>
              <a:rPr lang="ro-RO" dirty="0" smtClean="0"/>
              <a:t>: Cina Domnului şi demascarea lui Iuda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675" y="2294239"/>
            <a:ext cx="6196013" cy="325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4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13</a:t>
            </a:r>
            <a:r>
              <a:rPr lang="ro-RO" dirty="0" smtClean="0"/>
              <a:t>: Cina Domnului şi demascarea lui Iuda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22960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6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14</a:t>
            </a:r>
            <a:r>
              <a:rPr lang="ro-RO" dirty="0" smtClean="0"/>
              <a:t>: Isus pregăteşte locuri în ceruri pentru creştini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7000"/>
            <a:ext cx="8153400" cy="3733800"/>
          </a:xfrm>
        </p:spPr>
      </p:pic>
    </p:spTree>
    <p:extLst>
      <p:ext uri="{BB962C8B-B14F-4D97-AF65-F5344CB8AC3E}">
        <p14:creationId xmlns:p14="http://schemas.microsoft.com/office/powerpoint/2010/main" val="21980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14</a:t>
            </a:r>
            <a:r>
              <a:rPr lang="ro-RO" dirty="0" smtClean="0"/>
              <a:t>: Isus pregăteşte locuri în ceruri pentru creştini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2438400"/>
            <a:ext cx="69342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6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14</a:t>
            </a:r>
            <a:r>
              <a:rPr lang="ro-RO" dirty="0" smtClean="0"/>
              <a:t>: Isus pregăteşte locuri în ceruri pentru creştini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675" y="2292445"/>
            <a:ext cx="6196013" cy="325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7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15</a:t>
            </a:r>
            <a:r>
              <a:rPr lang="ro-RO" dirty="0" smtClean="0"/>
              <a:t>: Isus este viţa adevărată, noi - mlădiţele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119313"/>
            <a:ext cx="7238999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8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15</a:t>
            </a:r>
            <a:r>
              <a:rPr lang="ro-RO" dirty="0" smtClean="0"/>
              <a:t>: Isus este viţa adevărată, noi - mlădiţele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2133600"/>
            <a:ext cx="70866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94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Evanghelia</a:t>
            </a:r>
            <a:r>
              <a:rPr lang="en-US" dirty="0" smtClean="0"/>
              <a:t> dup</a:t>
            </a:r>
            <a:r>
              <a:rPr lang="ro-RO" dirty="0" smtClean="0"/>
              <a:t>ă Ioan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o-RO" b="1" i="1" dirty="0"/>
              <a:t>1) </a:t>
            </a:r>
            <a:r>
              <a:rPr lang="ro-RO" b="1" i="1" dirty="0" smtClean="0"/>
              <a:t>Introducere </a:t>
            </a:r>
            <a:r>
              <a:rPr lang="ro-RO" b="1" i="1" dirty="0"/>
              <a:t>(1:1-18); </a:t>
            </a:r>
            <a:endParaRPr lang="ro-RO" b="1" i="1" dirty="0" smtClean="0"/>
          </a:p>
          <a:p>
            <a:endParaRPr lang="en-US" b="1" dirty="0"/>
          </a:p>
          <a:p>
            <a:r>
              <a:rPr lang="ro-RO" b="1" dirty="0"/>
              <a:t>2) Cartea semnelor mesianităţii lui Isus (1:19-12:50</a:t>
            </a:r>
            <a:r>
              <a:rPr lang="ro-RO" b="1" dirty="0" smtClean="0"/>
              <a:t>);</a:t>
            </a:r>
          </a:p>
          <a:p>
            <a:pPr marL="0" indent="0">
              <a:buNone/>
            </a:pPr>
            <a:r>
              <a:rPr lang="ro-RO" b="1" dirty="0" smtClean="0"/>
              <a:t> </a:t>
            </a:r>
            <a:endParaRPr lang="en-US" b="1" dirty="0"/>
          </a:p>
          <a:p>
            <a:r>
              <a:rPr lang="ro-RO" b="1" dirty="0"/>
              <a:t>3) Cartea suferinţei de Paşti şi a învierii glorioase a lui Isus </a:t>
            </a:r>
            <a:r>
              <a:rPr lang="ro-RO" b="1" dirty="0" smtClean="0"/>
              <a:t>(</a:t>
            </a:r>
            <a:r>
              <a:rPr lang="ro-RO" b="1" dirty="0"/>
              <a:t>13:1-20:31); </a:t>
            </a:r>
            <a:endParaRPr lang="ro-RO" b="1" dirty="0" smtClean="0"/>
          </a:p>
          <a:p>
            <a:endParaRPr lang="en-US" b="1" dirty="0"/>
          </a:p>
          <a:p>
            <a:r>
              <a:rPr lang="ro-RO" b="1" i="1" dirty="0"/>
              <a:t>4) </a:t>
            </a:r>
            <a:r>
              <a:rPr lang="ro-RO" b="1" i="1" dirty="0" smtClean="0"/>
              <a:t>Încheiere </a:t>
            </a:r>
            <a:r>
              <a:rPr lang="ro-RO" b="1" i="1" dirty="0"/>
              <a:t>(21).  </a:t>
            </a:r>
            <a:endParaRPr lang="en-US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0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16</a:t>
            </a:r>
            <a:r>
              <a:rPr lang="ro-RO" dirty="0" smtClean="0"/>
              <a:t>: Isus ne învaţă despre Duhul Sfânt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675" y="2162797"/>
            <a:ext cx="6196013" cy="351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9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16</a:t>
            </a:r>
            <a:r>
              <a:rPr lang="ro-RO" dirty="0" smtClean="0"/>
              <a:t>: Isus ne învaţă despre Duhul Sfânt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2286000"/>
            <a:ext cx="6705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9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17</a:t>
            </a:r>
            <a:r>
              <a:rPr lang="ro-RO" dirty="0" smtClean="0"/>
              <a:t>: Rugăciunea pentru Biserică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7924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18</a:t>
            </a:r>
            <a:r>
              <a:rPr lang="ro-RO" dirty="0" smtClean="0"/>
              <a:t>: arestara lui Isus în Grădina Getsemane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9744" y="2119313"/>
            <a:ext cx="5783874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0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ro-RO" dirty="0"/>
              <a:t> </a:t>
            </a:r>
            <a:r>
              <a:rPr lang="en-US" dirty="0" smtClean="0"/>
              <a:t>18</a:t>
            </a:r>
            <a:r>
              <a:rPr lang="ro-RO" dirty="0" smtClean="0"/>
              <a:t>: Arestarea lui Isus în Grădina Getsemane 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675" y="2372122"/>
            <a:ext cx="6196013" cy="309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8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18</a:t>
            </a:r>
            <a:r>
              <a:rPr lang="ro-RO" dirty="0" smtClean="0"/>
              <a:t>: Arestarea lui Isus în Grădina Getsemane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2057400"/>
            <a:ext cx="4749178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65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18</a:t>
            </a:r>
            <a:r>
              <a:rPr lang="ro-RO" dirty="0" smtClean="0"/>
              <a:t>: Petru se leapădă de Isus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8501" y="2119313"/>
            <a:ext cx="5726361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1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18</a:t>
            </a:r>
            <a:r>
              <a:rPr lang="ro-RO" dirty="0" smtClean="0"/>
              <a:t>: Isus e judecat de Pilat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675" y="2372122"/>
            <a:ext cx="6196013" cy="309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9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18</a:t>
            </a:r>
            <a:r>
              <a:rPr lang="ro-RO" dirty="0" smtClean="0"/>
              <a:t>: Isus e judecat de Pilat – ce este adevărul?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4181" y="2497138"/>
            <a:ext cx="57150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5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19</a:t>
            </a:r>
            <a:r>
              <a:rPr lang="ro-RO" dirty="0" smtClean="0"/>
              <a:t>: Condamnarea la moarte</a:t>
            </a:r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675" y="2372122"/>
            <a:ext cx="6196013" cy="309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8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Evanghelia</a:t>
            </a:r>
            <a:r>
              <a:rPr lang="en-US" dirty="0" smtClean="0"/>
              <a:t> dup</a:t>
            </a:r>
            <a:r>
              <a:rPr lang="ro-RO" dirty="0" smtClean="0"/>
              <a:t>ă Ioan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b="1" dirty="0" smtClean="0"/>
              <a:t>Cartea celor 7 semne mesianice (Ioan 1-12)</a:t>
            </a:r>
          </a:p>
          <a:p>
            <a:endParaRPr lang="vi-VN" dirty="0"/>
          </a:p>
          <a:p>
            <a:r>
              <a:rPr lang="vi-VN" dirty="0"/>
              <a:t>1. transformarea apei în vin (Cana G.), 2:1-12; Isus transformă legământul vechi într-unul nou, și aduce viață nouă în locul celei vechi.</a:t>
            </a:r>
          </a:p>
          <a:p>
            <a:r>
              <a:rPr lang="vi-VN" dirty="0"/>
              <a:t>2. vindecarea fiului unui funcţionar de stat (Cana G.), 4:43-54; Isus este medicul suprem, iar legământul cel nou dă viața</a:t>
            </a:r>
            <a:r>
              <a:rPr lang="vi-VN" dirty="0" smtClean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0134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Ioan</a:t>
            </a:r>
            <a:r>
              <a:rPr lang="en-US" dirty="0" smtClean="0"/>
              <a:t> 19</a:t>
            </a:r>
            <a:r>
              <a:rPr lang="ro-RO" dirty="0" smtClean="0"/>
              <a:t>: Răstignirea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9858" y="2119313"/>
            <a:ext cx="2983646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Ioan</a:t>
            </a:r>
            <a:r>
              <a:rPr lang="en-US" dirty="0" smtClean="0"/>
              <a:t> 19</a:t>
            </a:r>
            <a:r>
              <a:rPr lang="ro-RO" dirty="0" smtClean="0"/>
              <a:t>: Răstignirea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9248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1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19</a:t>
            </a:r>
            <a:r>
              <a:rPr lang="ro-RO" dirty="0" smtClean="0"/>
              <a:t>: Punerea în mormânt</a:t>
            </a:r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3530" y="2119313"/>
            <a:ext cx="5436303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2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19</a:t>
            </a:r>
            <a:r>
              <a:rPr lang="ro-RO" dirty="0" smtClean="0"/>
              <a:t>: Sigilarea mormântului</a:t>
            </a:r>
            <a:endParaRPr 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675" y="2366530"/>
            <a:ext cx="6196013" cy="310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6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Ioan</a:t>
            </a:r>
            <a:r>
              <a:rPr lang="en-US" dirty="0" smtClean="0"/>
              <a:t> 20</a:t>
            </a:r>
            <a:r>
              <a:rPr lang="ro-RO" dirty="0" smtClean="0"/>
              <a:t>: Învierea lui Isus</a:t>
            </a:r>
            <a:endParaRPr lang="en-US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1387" y="2119313"/>
            <a:ext cx="6000588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9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20</a:t>
            </a:r>
            <a:r>
              <a:rPr lang="ro-RO" dirty="0" smtClean="0"/>
              <a:t>: Isus se întâlneşte cu Maria Magdalena</a:t>
            </a:r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5181600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99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20</a:t>
            </a:r>
            <a:r>
              <a:rPr lang="ro-RO" dirty="0" smtClean="0"/>
              <a:t>: Isus se întâlneşte cu Toma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2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21</a:t>
            </a:r>
            <a:r>
              <a:rPr lang="ro-RO" dirty="0" smtClean="0"/>
              <a:t>: Pescuirea neobişnuită</a:t>
            </a: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2119313"/>
            <a:ext cx="6553200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21</a:t>
            </a:r>
            <a:r>
              <a:rPr lang="ro-RO" dirty="0" smtClean="0"/>
              <a:t>: Isus discută cu Petru</a:t>
            </a:r>
            <a:endParaRPr lang="en-US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8077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77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Ioan</a:t>
            </a:r>
            <a:r>
              <a:rPr lang="en-US" dirty="0" smtClean="0"/>
              <a:t> 21</a:t>
            </a:r>
            <a:r>
              <a:rPr lang="ro-RO" dirty="0" smtClean="0"/>
              <a:t>: Sfârşitul cărţii lui Ioan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56" y="1905000"/>
            <a:ext cx="690168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93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Evanghelia</a:t>
            </a:r>
            <a:r>
              <a:rPr lang="en-US" dirty="0" smtClean="0"/>
              <a:t> dup</a:t>
            </a:r>
            <a:r>
              <a:rPr lang="ro-RO" dirty="0" smtClean="0"/>
              <a:t>ă Ioan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28653"/>
          </a:xfrm>
        </p:spPr>
        <p:txBody>
          <a:bodyPr>
            <a:normAutofit fontScale="92500"/>
          </a:bodyPr>
          <a:lstStyle/>
          <a:p>
            <a:pPr algn="ctr"/>
            <a:r>
              <a:rPr lang="ro-RO" b="1" dirty="0" smtClean="0"/>
              <a:t>Cartea celor 7 semne mesianice (Ioan 1-12)</a:t>
            </a:r>
          </a:p>
          <a:p>
            <a:endParaRPr lang="vi-VN" dirty="0"/>
          </a:p>
          <a:p>
            <a:r>
              <a:rPr lang="vi-VN" dirty="0" smtClean="0"/>
              <a:t>3</a:t>
            </a:r>
            <a:r>
              <a:rPr lang="vi-VN" dirty="0"/>
              <a:t>. vindecarea unui om paralizat, la scăldătoarea Betesda, 5:1-16; Isus vindecă și te ajută în criza </a:t>
            </a:r>
            <a:r>
              <a:rPr lang="vi-VN" dirty="0" smtClean="0"/>
              <a:t>singurătății. </a:t>
            </a:r>
            <a:r>
              <a:rPr lang="vi-VN" dirty="0"/>
              <a:t>El </a:t>
            </a:r>
            <a:r>
              <a:rPr lang="ro-RO" dirty="0" smtClean="0"/>
              <a:t>ajută</a:t>
            </a:r>
            <a:r>
              <a:rPr lang="vi-VN" dirty="0" smtClean="0"/>
              <a:t> </a:t>
            </a:r>
            <a:r>
              <a:rPr lang="vi-VN" dirty="0"/>
              <a:t>când nimeni nu </a:t>
            </a:r>
            <a:r>
              <a:rPr lang="vi-VN" dirty="0" smtClean="0"/>
              <a:t>ajută, </a:t>
            </a:r>
            <a:r>
              <a:rPr lang="vi-VN" dirty="0"/>
              <a:t>și </a:t>
            </a:r>
            <a:r>
              <a:rPr lang="ro-RO" dirty="0" smtClean="0"/>
              <a:t>are </a:t>
            </a:r>
            <a:r>
              <a:rPr lang="vi-VN" dirty="0" smtClean="0"/>
              <a:t>puteresă </a:t>
            </a:r>
            <a:r>
              <a:rPr lang="vi-VN" dirty="0"/>
              <a:t>ierte păcatele. Legământul cel nou aduce iertarea păcatelor</a:t>
            </a:r>
            <a:r>
              <a:rPr lang="vi-VN" dirty="0" smtClean="0"/>
              <a:t>.</a:t>
            </a:r>
            <a:endParaRPr lang="en-US" dirty="0" smtClean="0"/>
          </a:p>
          <a:p>
            <a:endParaRPr lang="ro-RO" dirty="0" smtClean="0"/>
          </a:p>
          <a:p>
            <a:r>
              <a:rPr lang="vi-VN" dirty="0" smtClean="0"/>
              <a:t>4</a:t>
            </a:r>
            <a:r>
              <a:rPr lang="vi-VN" dirty="0"/>
              <a:t>. înmulţirea pâinilor, 6:1-15; Isus este hrana </a:t>
            </a:r>
            <a:r>
              <a:rPr lang="vi-VN" dirty="0" smtClean="0"/>
              <a:t>cerească</a:t>
            </a:r>
            <a:r>
              <a:rPr lang="en-US" dirty="0" smtClean="0"/>
              <a:t>, </a:t>
            </a:r>
            <a:r>
              <a:rPr lang="vi-VN" dirty="0" smtClean="0"/>
              <a:t>așa </a:t>
            </a:r>
            <a:r>
              <a:rPr lang="vi-VN" dirty="0"/>
              <a:t>cum Dumnezeu </a:t>
            </a:r>
            <a:r>
              <a:rPr lang="en-US" dirty="0" smtClean="0"/>
              <a:t>a </a:t>
            </a:r>
            <a:r>
              <a:rPr lang="en-US" dirty="0" err="1" smtClean="0"/>
              <a:t>dat</a:t>
            </a:r>
            <a:r>
              <a:rPr lang="en-US" dirty="0" smtClean="0"/>
              <a:t> mana</a:t>
            </a:r>
            <a:r>
              <a:rPr lang="vi-VN" dirty="0" smtClean="0"/>
              <a:t> </a:t>
            </a:r>
            <a:r>
              <a:rPr lang="vi-VN" dirty="0"/>
              <a:t>în </a:t>
            </a:r>
            <a:r>
              <a:rPr lang="vi-VN" dirty="0" smtClean="0"/>
              <a:t>pustiu</a:t>
            </a:r>
            <a:r>
              <a:rPr lang="en-US" dirty="0" smtClean="0"/>
              <a:t> </a:t>
            </a:r>
            <a:r>
              <a:rPr lang="en-US" dirty="0" err="1" smtClean="0"/>
              <a:t>lui</a:t>
            </a:r>
            <a:r>
              <a:rPr lang="vi-VN" dirty="0" smtClean="0"/>
              <a:t> </a:t>
            </a:r>
            <a:r>
              <a:rPr lang="vi-VN" dirty="0"/>
              <a:t>Israel. Legământul cel nou aduce adevărata hrană din cer</a:t>
            </a:r>
            <a:r>
              <a:rPr lang="vi-VN" dirty="0" smtClean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503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Evanghelia</a:t>
            </a:r>
            <a:r>
              <a:rPr lang="en-US" dirty="0" smtClean="0"/>
              <a:t> dup</a:t>
            </a:r>
            <a:r>
              <a:rPr lang="ro-RO" dirty="0" smtClean="0"/>
              <a:t>ă Ioan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2119256"/>
            <a:ext cx="7010400" cy="3900543"/>
          </a:xfrm>
        </p:spPr>
        <p:txBody>
          <a:bodyPr>
            <a:normAutofit fontScale="85000" lnSpcReduction="10000"/>
          </a:bodyPr>
          <a:lstStyle/>
          <a:p>
            <a:r>
              <a:rPr lang="ro-RO" sz="3100" b="1" dirty="0" smtClean="0"/>
              <a:t>Cartea celor 7 semne mesianice (Ioan 1-12)</a:t>
            </a:r>
          </a:p>
          <a:p>
            <a:endParaRPr lang="ro-RO" dirty="0" smtClean="0"/>
          </a:p>
          <a:p>
            <a:r>
              <a:rPr lang="vi-VN" dirty="0" smtClean="0"/>
              <a:t>5</a:t>
            </a:r>
            <a:r>
              <a:rPr lang="vi-VN" dirty="0"/>
              <a:t>. umblarea pe apă, 6:16-21; Isus domnește peste </a:t>
            </a:r>
            <a:r>
              <a:rPr lang="vi-VN" dirty="0" smtClean="0"/>
              <a:t>natură</a:t>
            </a:r>
            <a:r>
              <a:rPr lang="ro-RO" dirty="0" smtClean="0"/>
              <a:t>.</a:t>
            </a:r>
            <a:r>
              <a:rPr lang="vi-VN" dirty="0" smtClean="0"/>
              <a:t>Isus </a:t>
            </a:r>
            <a:r>
              <a:rPr lang="vi-VN" dirty="0"/>
              <a:t>îi conduce pe credincioși peste apă, </a:t>
            </a:r>
            <a:r>
              <a:rPr lang="ro-RO" dirty="0" smtClean="0"/>
              <a:t>ca </a:t>
            </a:r>
            <a:r>
              <a:rPr lang="vi-VN" dirty="0" smtClean="0"/>
              <a:t>Moise i </a:t>
            </a:r>
            <a:r>
              <a:rPr lang="vi-VN" dirty="0"/>
              <a:t>prin Marea Roșie. Legământul cel nou aduce adevărata izbăvire și trecere a apei, spre un nou Canaan</a:t>
            </a:r>
            <a:r>
              <a:rPr lang="vi-VN" dirty="0" smtClean="0"/>
              <a:t>.</a:t>
            </a:r>
            <a:endParaRPr lang="ro-RO" dirty="0" smtClean="0"/>
          </a:p>
          <a:p>
            <a:pPr marL="0" indent="0">
              <a:buNone/>
            </a:pPr>
            <a:endParaRPr lang="vi-VN" dirty="0"/>
          </a:p>
          <a:p>
            <a:r>
              <a:rPr lang="vi-VN" dirty="0"/>
              <a:t>6. vindecarea unui orb din naştere, 9:1-41; Isus vindecă toate afecțiunile, chiar și pe cele </a:t>
            </a:r>
            <a:r>
              <a:rPr lang="vi-VN" dirty="0" smtClean="0"/>
              <a:t>grave</a:t>
            </a:r>
            <a:r>
              <a:rPr lang="ro-RO" dirty="0" smtClean="0"/>
              <a:t>, genetice</a:t>
            </a:r>
            <a:r>
              <a:rPr lang="vi-VN" dirty="0" smtClean="0"/>
              <a:t>. </a:t>
            </a:r>
            <a:r>
              <a:rPr lang="vi-VN" dirty="0"/>
              <a:t>El dă lumina ochilor, precum și lumina minții. </a:t>
            </a:r>
            <a:r>
              <a:rPr lang="ro-RO" dirty="0" smtClean="0"/>
              <a:t>L</a:t>
            </a:r>
            <a:r>
              <a:rPr lang="vi-VN" dirty="0" smtClean="0"/>
              <a:t>egământul </a:t>
            </a:r>
            <a:r>
              <a:rPr lang="vi-VN" dirty="0"/>
              <a:t>cel nou aduce vindecarea</a:t>
            </a:r>
            <a:r>
              <a:rPr lang="vi-VN" dirty="0" smtClean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789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795</TotalTime>
  <Words>1772</Words>
  <Application>Microsoft Office PowerPoint</Application>
  <PresentationFormat>On-screen Show (4:3)</PresentationFormat>
  <Paragraphs>281</Paragraphs>
  <Slides>79</Slides>
  <Notes>79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Pushpin</vt:lpstr>
      <vt:lpstr>Evanghelia dupa Ioan</vt:lpstr>
      <vt:lpstr>Evanghelia după Ioan</vt:lpstr>
      <vt:lpstr>Evanghelia după Ioan</vt:lpstr>
      <vt:lpstr>Evanghelia după Ioan</vt:lpstr>
      <vt:lpstr>Evanghelia după Ioan</vt:lpstr>
      <vt:lpstr>Evanghelia după Ioan</vt:lpstr>
      <vt:lpstr>Evanghelia după Ioan</vt:lpstr>
      <vt:lpstr>Evanghelia după Ioan</vt:lpstr>
      <vt:lpstr>Evanghelia după Ioan</vt:lpstr>
      <vt:lpstr>Evanghelia după Ioan</vt:lpstr>
      <vt:lpstr>Cinci mărturii importante despre Isus</vt:lpstr>
      <vt:lpstr>Cinci mărturii importante despre Isus</vt:lpstr>
      <vt:lpstr>7 cuvântări importante</vt:lpstr>
      <vt:lpstr>7 cuvântări importante</vt:lpstr>
      <vt:lpstr>7 cuvântări importante</vt:lpstr>
      <vt:lpstr>Declaraţiile EU SUNT...</vt:lpstr>
      <vt:lpstr>Declaraţiile EU SUNT...</vt:lpstr>
      <vt:lpstr>Declaraţiile EU SUNT...</vt:lpstr>
      <vt:lpstr>Declaraţiile EU SUNT...</vt:lpstr>
      <vt:lpstr>Întrebările despre Isus din evanghelia lui Ioan:</vt:lpstr>
      <vt:lpstr>Evanghelia „ceasului”!</vt:lpstr>
      <vt:lpstr>Evanghelia „ceasului”!</vt:lpstr>
      <vt:lpstr>Evanghelia „ceasului”</vt:lpstr>
      <vt:lpstr>Evanghelia „zilelor”:</vt:lpstr>
      <vt:lpstr>Evanghelia „zilelor”:</vt:lpstr>
      <vt:lpstr>Evanghelia după Ioan</vt:lpstr>
      <vt:lpstr>Ioan 1: la creaţie a participat Logosul, Cuvântul</vt:lpstr>
      <vt:lpstr>Ioan 1: tot ce s-a creat a fost creat prin Isus, Cuvântul divin</vt:lpstr>
      <vt:lpstr>Ioan 1: Botezul lui Isus şi mărturia Sfintei Treimi</vt:lpstr>
      <vt:lpstr>Ioan 1: credincioşii se întâlnesc cu Isus (Andrei, Simon, Natanael)</vt:lpstr>
      <vt:lpstr>Ioan 2: Nunta din Cana</vt:lpstr>
      <vt:lpstr>Ioan 2: Transformarea apei în vin</vt:lpstr>
      <vt:lpstr>Ioan 2: prima curăţire a Templului</vt:lpstr>
      <vt:lpstr>Ioan 3: Discuţia cu Nicodim</vt:lpstr>
      <vt:lpstr>Ioan 3: Isus este mirele, Ioan este prietenul mirelui</vt:lpstr>
      <vt:lpstr>Ioan 4: Discuţia cu femeia samariteancă</vt:lpstr>
      <vt:lpstr>Ioan 4: vindecarea fiului unui ofiţer</vt:lpstr>
      <vt:lpstr>Ioan 5: Vindecarea unui bărbat paralizat, în vârstă de 38 de ani</vt:lpstr>
      <vt:lpstr>Ioan 5: Vindecarea unui bărbat paralizat, în vârsta de 38 de ani</vt:lpstr>
      <vt:lpstr>Ioan 6: Inmulţirea pâinilor </vt:lpstr>
      <vt:lpstr>Ioan 7: Sărbătoarea corturilor, Isus e apa vieţii</vt:lpstr>
      <vt:lpstr>Ioan 8: o zi în Templu - iertarea femeii adultere</vt:lpstr>
      <vt:lpstr>Ioan 8: o zi în Templu - iertarea femeii adultere</vt:lpstr>
      <vt:lpstr>Ioan 8: o zi în Templu – Isus pleacă din mijlocul lor </vt:lpstr>
      <vt:lpstr>Ioan 9: Vindecarea unui orb din naştere</vt:lpstr>
      <vt:lpstr>Ioan 10: Isus este Păstorul cel bun</vt:lpstr>
      <vt:lpstr>Ioan 10: Isus este Păstorul cel bun</vt:lpstr>
      <vt:lpstr>Ioan 11: Învierea lui Lazăr</vt:lpstr>
      <vt:lpstr>Ioan 11: Învierea lui Lazăr</vt:lpstr>
      <vt:lpstr>Ioan 12: Intrarea triumfală</vt:lpstr>
      <vt:lpstr>Ioan 13: Cina Domnului şi spălarea picioarelor</vt:lpstr>
      <vt:lpstr>Ioan 13: Cina Domnului şi spălarea picioarelor</vt:lpstr>
      <vt:lpstr>Ioan 13: Cina Domnului şi demascarea lui Iuda</vt:lpstr>
      <vt:lpstr>Ioan 13: Cina Domnului şi demascarea lui Iuda</vt:lpstr>
      <vt:lpstr>Ioan 14: Isus pregăteşte locuri în ceruri pentru creştini</vt:lpstr>
      <vt:lpstr>Ioan 14: Isus pregăteşte locuri în ceruri pentru creştini</vt:lpstr>
      <vt:lpstr>Ioan 14: Isus pregăteşte locuri în ceruri pentru creştini</vt:lpstr>
      <vt:lpstr>Ioan 15: Isus este viţa adevărată, noi - mlădiţele</vt:lpstr>
      <vt:lpstr>Ioan 15: Isus este viţa adevărată, noi - mlădiţele</vt:lpstr>
      <vt:lpstr>Ioan 16: Isus ne învaţă despre Duhul Sfânt</vt:lpstr>
      <vt:lpstr>Ioan 16: Isus ne învaţă despre Duhul Sfânt</vt:lpstr>
      <vt:lpstr>Ioan 17: Rugăciunea pentru Biserică</vt:lpstr>
      <vt:lpstr>Ioan 18: arestara lui Isus în Grădina Getsemane</vt:lpstr>
      <vt:lpstr>Ioan 18: Arestarea lui Isus în Grădina Getsemane </vt:lpstr>
      <vt:lpstr>Ioan 18: Arestarea lui Isus în Grădina Getsemane</vt:lpstr>
      <vt:lpstr>Ioan 18: Petru se leapădă de Isus</vt:lpstr>
      <vt:lpstr>Ioan 18: Isus e judecat de Pilat</vt:lpstr>
      <vt:lpstr>Ioan 18: Isus e judecat de Pilat – ce este adevărul?</vt:lpstr>
      <vt:lpstr>Ioan 19: Condamnarea la moarte</vt:lpstr>
      <vt:lpstr>Ioan 19: Răstignirea</vt:lpstr>
      <vt:lpstr>Ioan 19: Răstignirea</vt:lpstr>
      <vt:lpstr>Ioan 19: Punerea în mormânt</vt:lpstr>
      <vt:lpstr>Ioan 19: Sigilarea mormântului</vt:lpstr>
      <vt:lpstr>Ioan 20: Învierea lui Isus</vt:lpstr>
      <vt:lpstr>Ioan 20: Isus se întâlneşte cu Maria Magdalena</vt:lpstr>
      <vt:lpstr>Ioan 20: Isus se întâlneşte cu Toma</vt:lpstr>
      <vt:lpstr>Ioan 21: Pescuirea neobişnuită</vt:lpstr>
      <vt:lpstr>Ioan 21: Isus discută cu Petru</vt:lpstr>
      <vt:lpstr>Ioan 21: Sfârşitul cărţii lui Ioan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ioan-gospel</dc:title>
  <dc:creator>Octavian Baban</dc:creator>
  <cp:lastModifiedBy>Windows User</cp:lastModifiedBy>
  <cp:revision>162</cp:revision>
  <dcterms:created xsi:type="dcterms:W3CDTF">2018-02-08T13:50:58Z</dcterms:created>
  <dcterms:modified xsi:type="dcterms:W3CDTF">2018-04-30T07:41:51Z</dcterms:modified>
</cp:coreProperties>
</file>