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9"/>
  </p:notesMasterIdLst>
  <p:sldIdLst>
    <p:sldId id="256" r:id="rId2"/>
    <p:sldId id="258" r:id="rId3"/>
    <p:sldId id="259" r:id="rId4"/>
    <p:sldId id="260" r:id="rId5"/>
    <p:sldId id="361" r:id="rId6"/>
    <p:sldId id="362" r:id="rId7"/>
    <p:sldId id="489" r:id="rId8"/>
    <p:sldId id="483" r:id="rId9"/>
    <p:sldId id="484" r:id="rId10"/>
    <p:sldId id="487" r:id="rId11"/>
    <p:sldId id="370" r:id="rId12"/>
    <p:sldId id="372" r:id="rId13"/>
    <p:sldId id="375" r:id="rId14"/>
    <p:sldId id="376" r:id="rId15"/>
    <p:sldId id="408" r:id="rId16"/>
    <p:sldId id="485" r:id="rId17"/>
    <p:sldId id="363" r:id="rId18"/>
    <p:sldId id="369" r:id="rId19"/>
    <p:sldId id="507" r:id="rId20"/>
    <p:sldId id="508" r:id="rId21"/>
    <p:sldId id="509" r:id="rId22"/>
    <p:sldId id="510" r:id="rId23"/>
    <p:sldId id="513" r:id="rId24"/>
    <p:sldId id="511" r:id="rId25"/>
    <p:sldId id="514" r:id="rId26"/>
    <p:sldId id="515" r:id="rId27"/>
    <p:sldId id="364" r:id="rId28"/>
    <p:sldId id="490" r:id="rId29"/>
    <p:sldId id="494" r:id="rId30"/>
    <p:sldId id="496" r:id="rId31"/>
    <p:sldId id="497" r:id="rId32"/>
    <p:sldId id="500" r:id="rId33"/>
    <p:sldId id="498" r:id="rId34"/>
    <p:sldId id="499" r:id="rId35"/>
    <p:sldId id="493" r:id="rId36"/>
    <p:sldId id="495" r:id="rId37"/>
    <p:sldId id="377" r:id="rId38"/>
    <p:sldId id="366" r:id="rId39"/>
    <p:sldId id="501" r:id="rId40"/>
    <p:sldId id="367" r:id="rId41"/>
    <p:sldId id="382" r:id="rId42"/>
    <p:sldId id="413" r:id="rId43"/>
    <p:sldId id="383" r:id="rId44"/>
    <p:sldId id="502" r:id="rId45"/>
    <p:sldId id="371" r:id="rId46"/>
    <p:sldId id="503" r:id="rId47"/>
    <p:sldId id="381" r:id="rId48"/>
    <p:sldId id="373" r:id="rId49"/>
    <p:sldId id="374" r:id="rId50"/>
    <p:sldId id="379" r:id="rId51"/>
    <p:sldId id="450" r:id="rId52"/>
    <p:sldId id="368" r:id="rId53"/>
    <p:sldId id="414" r:id="rId54"/>
    <p:sldId id="512" r:id="rId55"/>
    <p:sldId id="454" r:id="rId56"/>
    <p:sldId id="397" r:id="rId57"/>
    <p:sldId id="398" r:id="rId58"/>
    <p:sldId id="488" r:id="rId59"/>
    <p:sldId id="399" r:id="rId60"/>
    <p:sldId id="491" r:id="rId61"/>
    <p:sldId id="387" r:id="rId62"/>
    <p:sldId id="430" r:id="rId63"/>
    <p:sldId id="385" r:id="rId64"/>
    <p:sldId id="386" r:id="rId65"/>
    <p:sldId id="388" r:id="rId66"/>
    <p:sldId id="389" r:id="rId67"/>
    <p:sldId id="390" r:id="rId68"/>
    <p:sldId id="391" r:id="rId69"/>
    <p:sldId id="393" r:id="rId70"/>
    <p:sldId id="400" r:id="rId71"/>
    <p:sldId id="394" r:id="rId72"/>
    <p:sldId id="409" r:id="rId73"/>
    <p:sldId id="410" r:id="rId74"/>
    <p:sldId id="395" r:id="rId75"/>
    <p:sldId id="396" r:id="rId76"/>
    <p:sldId id="401" r:id="rId77"/>
    <p:sldId id="504" r:id="rId78"/>
    <p:sldId id="402" r:id="rId79"/>
    <p:sldId id="406" r:id="rId80"/>
    <p:sldId id="407" r:id="rId81"/>
    <p:sldId id="424" r:id="rId82"/>
    <p:sldId id="411" r:id="rId83"/>
    <p:sldId id="505" r:id="rId84"/>
    <p:sldId id="516" r:id="rId85"/>
    <p:sldId id="518" r:id="rId86"/>
    <p:sldId id="416" r:id="rId87"/>
    <p:sldId id="412" r:id="rId88"/>
    <p:sldId id="417" r:id="rId89"/>
    <p:sldId id="418" r:id="rId90"/>
    <p:sldId id="419" r:id="rId91"/>
    <p:sldId id="420" r:id="rId92"/>
    <p:sldId id="425" r:id="rId93"/>
    <p:sldId id="421" r:id="rId94"/>
    <p:sldId id="422" r:id="rId95"/>
    <p:sldId id="423" r:id="rId96"/>
    <p:sldId id="405" r:id="rId97"/>
    <p:sldId id="426" r:id="rId98"/>
    <p:sldId id="427" r:id="rId99"/>
    <p:sldId id="429" r:id="rId100"/>
    <p:sldId id="432" r:id="rId101"/>
    <p:sldId id="433" r:id="rId102"/>
    <p:sldId id="434" r:id="rId103"/>
    <p:sldId id="441" r:id="rId104"/>
    <p:sldId id="436" r:id="rId105"/>
    <p:sldId id="437" r:id="rId106"/>
    <p:sldId id="438" r:id="rId107"/>
    <p:sldId id="439" r:id="rId108"/>
    <p:sldId id="440" r:id="rId109"/>
    <p:sldId id="442" r:id="rId110"/>
    <p:sldId id="443" r:id="rId111"/>
    <p:sldId id="444" r:id="rId112"/>
    <p:sldId id="404" r:id="rId113"/>
    <p:sldId id="403" r:id="rId114"/>
    <p:sldId id="517" r:id="rId115"/>
    <p:sldId id="445" r:id="rId116"/>
    <p:sldId id="446" r:id="rId117"/>
    <p:sldId id="447" r:id="rId118"/>
    <p:sldId id="449" r:id="rId119"/>
    <p:sldId id="448" r:id="rId120"/>
    <p:sldId id="455" r:id="rId121"/>
    <p:sldId id="457" r:id="rId122"/>
    <p:sldId id="486" r:id="rId123"/>
    <p:sldId id="451" r:id="rId124"/>
    <p:sldId id="452" r:id="rId125"/>
    <p:sldId id="519" r:id="rId126"/>
    <p:sldId id="520" r:id="rId127"/>
    <p:sldId id="521" r:id="rId128"/>
    <p:sldId id="453" r:id="rId129"/>
    <p:sldId id="456" r:id="rId130"/>
    <p:sldId id="459" r:id="rId131"/>
    <p:sldId id="458" r:id="rId132"/>
    <p:sldId id="460" r:id="rId133"/>
    <p:sldId id="470" r:id="rId134"/>
    <p:sldId id="522" r:id="rId135"/>
    <p:sldId id="523" r:id="rId136"/>
    <p:sldId id="524" r:id="rId137"/>
    <p:sldId id="461" r:id="rId138"/>
    <p:sldId id="462" r:id="rId139"/>
    <p:sldId id="463" r:id="rId140"/>
    <p:sldId id="465" r:id="rId141"/>
    <p:sldId id="469" r:id="rId142"/>
    <p:sldId id="468" r:id="rId143"/>
    <p:sldId id="467" r:id="rId144"/>
    <p:sldId id="471" r:id="rId145"/>
    <p:sldId id="472" r:id="rId146"/>
    <p:sldId id="474" r:id="rId147"/>
    <p:sldId id="473" r:id="rId148"/>
    <p:sldId id="475" r:id="rId149"/>
    <p:sldId id="476" r:id="rId150"/>
    <p:sldId id="477" r:id="rId151"/>
    <p:sldId id="464" r:id="rId152"/>
    <p:sldId id="478" r:id="rId153"/>
    <p:sldId id="479" r:id="rId154"/>
    <p:sldId id="481" r:id="rId155"/>
    <p:sldId id="482" r:id="rId156"/>
    <p:sldId id="480" r:id="rId157"/>
    <p:sldId id="506" r:id="rId158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8" autoAdjust="0"/>
    <p:restoredTop sz="94660"/>
  </p:normalViewPr>
  <p:slideViewPr>
    <p:cSldViewPr>
      <p:cViewPr varScale="1">
        <p:scale>
          <a:sx n="38" d="100"/>
          <a:sy n="38" d="100"/>
        </p:scale>
        <p:origin x="-140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45EC19-182A-4BD3-8150-06120C07E1DE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8917A-8D2C-4FC3-B66D-E33B6B8CBF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6270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67881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54883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49261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917A-8D2C-4FC3-B66D-E33B6B8CBFE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51528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015B8-AB4B-423D-9D2C-B59D03F0266C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0BDE4-03DA-414D-947D-38352196D3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015B8-AB4B-423D-9D2C-B59D03F0266C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0BDE4-03DA-414D-947D-38352196D3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015B8-AB4B-423D-9D2C-B59D03F0266C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0BDE4-03DA-414D-947D-38352196D3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015B8-AB4B-423D-9D2C-B59D03F0266C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0BDE4-03DA-414D-947D-38352196D3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015B8-AB4B-423D-9D2C-B59D03F0266C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0BDE4-03DA-414D-947D-38352196D3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015B8-AB4B-423D-9D2C-B59D03F0266C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0BDE4-03DA-414D-947D-38352196D3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015B8-AB4B-423D-9D2C-B59D03F0266C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0BDE4-03DA-414D-947D-38352196D3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015B8-AB4B-423D-9D2C-B59D03F0266C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0BDE4-03DA-414D-947D-38352196D3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015B8-AB4B-423D-9D2C-B59D03F0266C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0BDE4-03DA-414D-947D-38352196D3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015B8-AB4B-423D-9D2C-B59D03F0266C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0BDE4-03DA-414D-947D-38352196D3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015B8-AB4B-423D-9D2C-B59D03F0266C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0BDE4-03DA-414D-947D-38352196D3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62015B8-AB4B-423D-9D2C-B59D03F0266C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540BDE4-03DA-414D-947D-38352196D33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 dirty="0" smtClean="0"/>
          </a:p>
          <a:p>
            <a:r>
              <a:rPr lang="ro-RO" dirty="0" smtClean="0"/>
              <a:t>O prezentare de</a:t>
            </a:r>
            <a:r>
              <a:rPr lang="en-US" dirty="0" smtClean="0"/>
              <a:t> Octavian </a:t>
            </a:r>
            <a:r>
              <a:rPr lang="en-US" dirty="0" err="1" smtClean="0"/>
              <a:t>Baban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219200"/>
            <a:ext cx="7175351" cy="3352800"/>
          </a:xfrm>
        </p:spPr>
        <p:txBody>
          <a:bodyPr/>
          <a:lstStyle/>
          <a:p>
            <a:pPr marL="182880" indent="0" algn="ctr">
              <a:buNone/>
            </a:pPr>
            <a:r>
              <a:rPr lang="en-US" sz="9600" dirty="0" smtClean="0"/>
              <a:t>A </a:t>
            </a:r>
            <a:r>
              <a:rPr lang="ro-RO" sz="9600" dirty="0" smtClean="0"/>
              <a:t>Șasea</a:t>
            </a:r>
            <a:r>
              <a:rPr lang="en-US" sz="9600" dirty="0" smtClean="0"/>
              <a:t> </a:t>
            </a:r>
            <a:r>
              <a:rPr lang="en-US" sz="9600" dirty="0" err="1" smtClean="0"/>
              <a:t>Zi</a:t>
            </a:r>
            <a:r>
              <a:rPr lang="ro-RO" sz="9600" dirty="0" smtClean="0"/>
              <a:t> a Creației</a:t>
            </a:r>
            <a:endParaRPr lang="en-US" sz="9600" dirty="0"/>
          </a:p>
        </p:txBody>
      </p:sp>
    </p:spTree>
    <p:extLst>
      <p:ext uri="{BB962C8B-B14F-4D97-AF65-F5344CB8AC3E}">
        <p14:creationId xmlns="" xmlns:p14="http://schemas.microsoft.com/office/powerpoint/2010/main" val="425095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8839200" cy="685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o-RO" sz="2800" b="1" dirty="0" smtClean="0"/>
              <a:t>1. Dumnezeu a creat animalele pe uscat (reptile, mamifere, unele nevertebrate). Le-a creat prin cuvântul Său. Le-a creat pe soiuri.</a:t>
            </a:r>
          </a:p>
          <a:p>
            <a:pPr>
              <a:buNone/>
            </a:pPr>
            <a:endParaRPr lang="ro-RO" sz="2800" b="1" dirty="0" smtClean="0"/>
          </a:p>
          <a:p>
            <a:pPr>
              <a:buNone/>
            </a:pPr>
            <a:r>
              <a:rPr lang="ro-RO" sz="2800" b="1" dirty="0" smtClean="0"/>
              <a:t>2. Dumnezeu a creat omul după chipul și asemănarea Sa. La crearea omului Dumnezeu se consultă in Sinea Sa în deplină armonie. Pe om îl face de două genuri: masculin și feminin. Întrebare: prin aceasta omul se aseamănă cu animalele sau cu Dumnezeu?</a:t>
            </a:r>
          </a:p>
          <a:p>
            <a:pPr>
              <a:buNone/>
            </a:pPr>
            <a:endParaRPr lang="ro-RO" sz="2800" b="1" dirty="0" smtClean="0"/>
          </a:p>
          <a:p>
            <a:pPr>
              <a:buNone/>
            </a:pPr>
            <a:r>
              <a:rPr lang="ro-RO" sz="2800" b="1" dirty="0" smtClean="0"/>
              <a:t>3. Dumnezeu dă omului un mandat de reprezentare și stăpânire, de domnie. </a:t>
            </a:r>
          </a:p>
          <a:p>
            <a:pPr>
              <a:buNone/>
            </a:pPr>
            <a:endParaRPr lang="ro-RO" sz="2800" b="1" dirty="0" smtClean="0"/>
          </a:p>
          <a:p>
            <a:pPr>
              <a:buNone/>
            </a:pPr>
            <a:r>
              <a:rPr lang="ro-RO" sz="2800" b="1" dirty="0" smtClean="0"/>
              <a:t>4. Dumnezeu îl binecuvintează pe om.</a:t>
            </a:r>
          </a:p>
          <a:p>
            <a:pPr>
              <a:buNone/>
            </a:pP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9330" name="Picture 2" descr="Image result for mom, dad, chi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  <p:sp>
        <p:nvSpPr>
          <p:cNvPr id="5" name="Content Placeholder 2"/>
          <p:cNvSpPr>
            <a:spLocks noGrp="1"/>
          </p:cNvSpPr>
          <p:nvPr/>
        </p:nvSpPr>
        <p:spPr>
          <a:xfrm>
            <a:off x="2362200" y="381000"/>
            <a:ext cx="4495800" cy="228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o-RO" sz="3200" b="1" dirty="0" smtClean="0">
                <a:latin typeface="Segoe Print" pitchFamily="2" charset="0"/>
              </a:rPr>
              <a:t>Familia cu părinți și copii este baza  societății</a:t>
            </a:r>
            <a:endParaRPr lang="en-US" sz="3200" b="1" dirty="0"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354" name="Picture 2" descr="Image result for mom, dad, chi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399"/>
            <a:ext cx="9144000" cy="518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>
            <a:spLocks noGrp="1"/>
          </p:cNvSpPr>
          <p:nvPr/>
        </p:nvSpPr>
        <p:spPr>
          <a:xfrm>
            <a:off x="762000" y="0"/>
            <a:ext cx="7848600" cy="167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o-RO" sz="3200" b="1" dirty="0" smtClean="0">
                <a:latin typeface="Segoe Print" pitchFamily="2" charset="0"/>
              </a:rPr>
              <a:t>Femeile și bărbații sunt foarte asemănători la fizic și performanțe, dar există și deosebiri</a:t>
            </a:r>
            <a:endParaRPr lang="en-US" sz="3200" b="1" dirty="0"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2104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>
            <a:spLocks noGrp="1"/>
          </p:cNvSpPr>
          <p:nvPr/>
        </p:nvSpPr>
        <p:spPr>
          <a:xfrm>
            <a:off x="7010400" y="0"/>
            <a:ext cx="2133600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Bărbații și femeile au aproape aceeași înălțime același fel de schelet, aceiași mușchi</a:t>
            </a:r>
            <a:endParaRPr lang="en-US" sz="3200" b="1" dirty="0"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16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>
            <a:spLocks noGrp="1"/>
          </p:cNvSpPr>
          <p:nvPr/>
        </p:nvSpPr>
        <p:spPr>
          <a:xfrm>
            <a:off x="7010400" y="0"/>
            <a:ext cx="2133600" cy="6858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Deosebirisse vad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La oasele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Capului,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Marimea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Coastelor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Și la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Pregătirea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Corpului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Pentru 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Nașterea 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De 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copii</a:t>
            </a:r>
            <a:endParaRPr lang="en-US" sz="3200" b="1" dirty="0"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>
            <a:spLocks noGrp="1"/>
          </p:cNvSpPr>
          <p:nvPr/>
        </p:nvSpPr>
        <p:spPr>
          <a:xfrm>
            <a:off x="6553200" y="0"/>
            <a:ext cx="2590800" cy="6858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Forma corpului masculin este pregătită pentru mobilitate și efort,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Forma corpului feminin este proiectată pentru dexteritateși îngrijirea vieții</a:t>
            </a:r>
            <a:endParaRPr lang="en-US" sz="3200" b="1" dirty="0"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0"/>
            <a:ext cx="661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Image result for husband head of househo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00800" cy="6858000"/>
          </a:xfrm>
          <a:prstGeom prst="rect">
            <a:avLst/>
          </a:prstGeom>
          <a:noFill/>
        </p:spPr>
      </p:pic>
      <p:sp>
        <p:nvSpPr>
          <p:cNvPr id="5" name="Content Placeholder 2"/>
          <p:cNvSpPr>
            <a:spLocks noGrp="1"/>
          </p:cNvSpPr>
          <p:nvPr/>
        </p:nvSpPr>
        <p:spPr>
          <a:xfrm>
            <a:off x="6400800" y="0"/>
            <a:ext cx="2743200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Dumnezeu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A creat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Familia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Ca să fie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Unită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Și să îl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Cunoască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Împreună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Pe 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Dumnezeu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277368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o-RO" sz="4400" dirty="0" smtClean="0">
                <a:latin typeface="Arial Black" pitchFamily="34" charset="0"/>
              </a:rPr>
              <a:t> </a:t>
            </a:r>
            <a:r>
              <a:rPr lang="en-US" sz="6000" b="1" dirty="0" smtClean="0">
                <a:latin typeface="Segoe Print" pitchFamily="2" charset="0"/>
                <a:cs typeface="MV Boli" pitchFamily="2" charset="0"/>
              </a:rPr>
              <a:t>Cum </a:t>
            </a:r>
            <a:r>
              <a:rPr lang="en-US" sz="6000" b="1" dirty="0" err="1" smtClean="0">
                <a:latin typeface="Segoe Print" pitchFamily="2" charset="0"/>
                <a:cs typeface="MV Boli" pitchFamily="2" charset="0"/>
              </a:rPr>
              <a:t>ar</a:t>
            </a:r>
            <a:r>
              <a:rPr lang="ro-RO" sz="6000" b="1" dirty="0" smtClean="0">
                <a:latin typeface="Segoe Print" pitchFamily="2" charset="0"/>
                <a:cs typeface="MV Boli" pitchFamily="2" charset="0"/>
              </a:rPr>
              <a:t>ăta Pământul în a șasea zi?</a:t>
            </a:r>
            <a:endParaRPr lang="en-US" sz="6000" b="1" dirty="0">
              <a:latin typeface="Segoe Print" pitchFamily="2" charset="0"/>
              <a:cs typeface="MV Bol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0594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0"/>
            <a:ext cx="77724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Image result for man and go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705600" cy="6858000"/>
          </a:xfrm>
          <a:prstGeom prst="rect">
            <a:avLst/>
          </a:prstGeom>
          <a:noFill/>
        </p:spPr>
      </p:pic>
      <p:sp>
        <p:nvSpPr>
          <p:cNvPr id="6" name="Content Placeholder 2"/>
          <p:cNvSpPr>
            <a:spLocks noGrp="1"/>
          </p:cNvSpPr>
          <p:nvPr/>
        </p:nvSpPr>
        <p:spPr>
          <a:xfrm>
            <a:off x="6705600" y="0"/>
            <a:ext cx="2438400" cy="701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 sz="3200" b="1" dirty="0">
              <a:latin typeface="Segoe Print" pitchFamily="2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6705600" y="0"/>
            <a:ext cx="2438400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Destinul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Omului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Este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Legat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De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Jertfa lui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Hristos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De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Mântuirea 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Adusă de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Isus</a:t>
            </a:r>
            <a:endParaRPr lang="en-US" sz="3200" b="1" dirty="0"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66800" y="2057400"/>
            <a:ext cx="6934200" cy="190500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perspectiveHeroicExtremeLeftFacing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o-RO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Segoe Print" pitchFamily="2" charset="0"/>
                <a:ea typeface="+mj-ea"/>
                <a:cs typeface="+mj-cs"/>
              </a:rPr>
              <a:t>Care este relația între oameni și animale?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19200" y="609600"/>
            <a:ext cx="6934200" cy="571500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perspectiveHeroicExtremeLeftFacing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lang="ro-RO" sz="3600" b="1" noProof="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Segoe Print" pitchFamily="2" charset="0"/>
                <a:ea typeface="+mj-ea"/>
                <a:cs typeface="+mj-cs"/>
              </a:rPr>
              <a:t>De</a:t>
            </a:r>
            <a:r>
              <a:rPr kumimoji="0" lang="ro-RO" sz="3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Segoe Print" pitchFamily="2" charset="0"/>
                <a:ea typeface="+mj-ea"/>
                <a:cs typeface="+mj-cs"/>
              </a:rPr>
              <a:t> stăpânire (gospodărire, companie, îngrijire)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endParaRPr lang="ro-RO" sz="3600" b="1" dirty="0" smtClean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Segoe Print" pitchFamily="2" charset="0"/>
              <a:ea typeface="+mj-ea"/>
              <a:cs typeface="+mj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o-RO" sz="3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Segoe Print" pitchFamily="2" charset="0"/>
                <a:ea typeface="+mj-ea"/>
                <a:cs typeface="+mj-cs"/>
              </a:rPr>
              <a:t>De asemănare biologică și comparație </a:t>
            </a:r>
            <a:r>
              <a:rPr kumimoji="0" lang="ro-RO" sz="3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Segoe Print" pitchFamily="2" charset="0"/>
                <a:ea typeface="+mj-ea"/>
                <a:cs typeface="+mj-cs"/>
              </a:rPr>
              <a:t>culturală,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lang="ro-RO" sz="3600" b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Segoe Print" pitchFamily="2" charset="0"/>
                <a:ea typeface="+mj-ea"/>
                <a:cs typeface="+mj-cs"/>
              </a:rPr>
              <a:t>Abc - psihologi</a:t>
            </a:r>
            <a:endParaRPr kumimoji="0" lang="ro-RO" sz="3600" b="1" i="0" u="none" strike="noStrike" kern="1200" cap="none" spc="0" normalizeH="0" baseline="0" noProof="0" dirty="0" smtClean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Segoe Print" pitchFamily="2" charset="0"/>
              <a:ea typeface="+mj-ea"/>
              <a:cs typeface="+mj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endParaRPr lang="ro-RO" sz="3600" b="1" dirty="0" smtClean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Segoe Print" pitchFamily="2" charset="0"/>
              <a:ea typeface="+mj-ea"/>
              <a:cs typeface="+mj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lang="ro-RO" sz="3600" b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Segoe Print" pitchFamily="2" charset="0"/>
                <a:ea typeface="+mj-ea"/>
                <a:cs typeface="+mj-cs"/>
              </a:rPr>
              <a:t>De utilitate </a:t>
            </a:r>
            <a:r>
              <a:rPr kumimoji="0" lang="ro-RO" sz="3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Segoe Print" pitchFamily="2" charset="0"/>
                <a:ea typeface="+mj-ea"/>
                <a:cs typeface="+mj-cs"/>
              </a:rPr>
              <a:t>economică (produse, hrană, forță de muncă)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241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91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5791200" y="0"/>
            <a:ext cx="3352800" cy="6858000"/>
          </a:xfrm>
        </p:spPr>
        <p:txBody>
          <a:bodyPr>
            <a:normAutofit/>
          </a:bodyPr>
          <a:lstStyle/>
          <a:p>
            <a:pPr>
              <a:buNone/>
            </a:pPr>
            <a:endParaRPr lang="ro-RO" sz="3200" b="1" dirty="0" smtClean="0">
              <a:latin typeface="Segoe Print" pitchFamily="2" charset="0"/>
            </a:endParaRPr>
          </a:p>
          <a:p>
            <a:pPr>
              <a:buNone/>
            </a:pPr>
            <a:endParaRPr lang="ro-RO" sz="3200" b="1" dirty="0" smtClean="0">
              <a:latin typeface="Segoe Print" pitchFamily="2" charset="0"/>
            </a:endParaRP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Există </a:t>
            </a:r>
            <a:r>
              <a:rPr lang="ro-RO" sz="3200" b="1" dirty="0" smtClean="0">
                <a:latin typeface="Segoe Print" pitchFamily="2" charset="0"/>
              </a:rPr>
              <a:t>asemănări </a:t>
            </a:r>
            <a:r>
              <a:rPr lang="ro-RO" sz="3200" b="1" dirty="0" smtClean="0">
                <a:latin typeface="Segoe Print" pitchFamily="2" charset="0"/>
              </a:rPr>
              <a:t>biologice și comportamentale între om și animale, dar ce semnificație au?</a:t>
            </a:r>
            <a:endParaRPr lang="ro-RO" sz="3200" b="1" dirty="0" smtClean="0"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>
            <a:spLocks noGrp="1"/>
          </p:cNvSpPr>
          <p:nvPr/>
        </p:nvSpPr>
        <p:spPr>
          <a:xfrm>
            <a:off x="6477000" y="0"/>
            <a:ext cx="2667000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ro-RO" sz="3200" b="1" dirty="0" smtClean="0">
              <a:latin typeface="Segoe Print" pitchFamily="2" charset="0"/>
            </a:endParaRPr>
          </a:p>
          <a:p>
            <a:pPr>
              <a:buNone/>
            </a:pPr>
            <a:endParaRPr lang="ro-RO" sz="3200" b="1" dirty="0" smtClean="0">
              <a:latin typeface="Segoe Print" pitchFamily="2" charset="0"/>
            </a:endParaRPr>
          </a:p>
          <a:p>
            <a:pPr>
              <a:buNone/>
            </a:pPr>
            <a:endParaRPr lang="ro-RO" sz="3200" b="1" dirty="0" smtClean="0">
              <a:latin typeface="Segoe Print" pitchFamily="2" charset="0"/>
            </a:endParaRP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Omul și câinele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Au schelete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asemănătoare</a:t>
            </a:r>
            <a:endParaRPr lang="en-US" sz="3200" b="1" dirty="0"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>
            <a:spLocks noGrp="1"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o-RO" sz="3200" b="1" dirty="0" smtClean="0">
                <a:latin typeface="Segoe Print" pitchFamily="2" charset="0"/>
              </a:rPr>
              <a:t>Mamiferele</a:t>
            </a:r>
            <a:r>
              <a:rPr lang="ro-RO" sz="3200" b="1" dirty="0" smtClean="0">
                <a:latin typeface="Segoe Print" pitchFamily="2" charset="0"/>
              </a:rPr>
              <a:t>, păsările, peștii și reptilele par să aibă un design </a:t>
            </a:r>
            <a:r>
              <a:rPr lang="ro-RO" sz="3200" b="1" dirty="0" smtClean="0">
                <a:latin typeface="Segoe Print" pitchFamily="2" charset="0"/>
              </a:rPr>
              <a:t>comun</a:t>
            </a:r>
            <a:endParaRPr lang="en-US" sz="3200" b="1" dirty="0"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512511" cy="1143000"/>
          </a:xfrm>
        </p:spPr>
        <p:txBody>
          <a:bodyPr/>
          <a:lstStyle/>
          <a:p>
            <a:pPr algn="ctr">
              <a:buNone/>
            </a:pPr>
            <a:r>
              <a:rPr lang="ro-RO" dirty="0" smtClean="0">
                <a:latin typeface="Segoe Print" pitchFamily="2" charset="0"/>
              </a:rPr>
              <a:t>Un singur continent...</a:t>
            </a:r>
            <a:endParaRPr lang="en-US" dirty="0">
              <a:latin typeface="Segoe Print" pitchFamily="2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295400"/>
            <a:ext cx="5714999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9810" name="Picture 2" descr="Image result for insec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7400"/>
            <a:ext cx="9144000" cy="4800600"/>
          </a:xfrm>
          <a:prstGeom prst="rect">
            <a:avLst/>
          </a:prstGeom>
          <a:noFill/>
        </p:spPr>
      </p:pic>
      <p:sp>
        <p:nvSpPr>
          <p:cNvPr id="5" name="Content Placeholder 2"/>
          <p:cNvSpPr>
            <a:spLocks noGrp="1"/>
          </p:cNvSpPr>
          <p:nvPr/>
        </p:nvSpPr>
        <p:spPr>
          <a:xfrm>
            <a:off x="0" y="0"/>
            <a:ext cx="91440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Cu insectele și nevertebratele, oamenii au mai puține trăsături comune: ele au schelet extern, organe interne diferite</a:t>
            </a:r>
            <a:endParaRPr lang="en-US" sz="3200" b="1" dirty="0"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0834" name="Picture 2" descr="Image result for insec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mel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082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5106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15240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Unii savanți au observat asemănări la nivelul dezvoltării embrionilor – dar ele nu arată înrudire, cat o formă asemănătoare de dezvoltare</a:t>
            </a:r>
            <a:endParaRPr lang="en-US" sz="3200" b="1" dirty="0"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7817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9143999" cy="50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381000"/>
            <a:ext cx="7696200" cy="1524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Elementul comun al asemănărilor este </a:t>
            </a:r>
            <a:r>
              <a:rPr lang="ro-RO" sz="3200" b="1" dirty="0" smtClean="0">
                <a:latin typeface="Segoe Print" pitchFamily="2" charset="0"/>
              </a:rPr>
              <a:t>prezența ADN</a:t>
            </a:r>
            <a:r>
              <a:rPr lang="ro-RO" sz="3200" b="1" dirty="0" smtClean="0">
                <a:latin typeface="Segoe Print" pitchFamily="2" charset="0"/>
              </a:rPr>
              <a:t>, informația genetica</a:t>
            </a:r>
            <a:endParaRPr lang="en-US" sz="3200" b="1" dirty="0"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2" name="Picture 4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</p:spPr>
      </p:pic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0"/>
            <a:ext cx="7696200" cy="1524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Oamenii și cimpanzeii au comune 99%</a:t>
            </a:r>
            <a:r>
              <a:rPr lang="ro-RO" sz="3200" b="1" dirty="0" smtClean="0">
                <a:latin typeface="Segoe Print" pitchFamily="2" charset="0"/>
              </a:rPr>
              <a:t> </a:t>
            </a:r>
            <a:r>
              <a:rPr lang="ro-RO" sz="3200" b="1" dirty="0" smtClean="0">
                <a:latin typeface="Segoe Print" pitchFamily="2" charset="0"/>
              </a:rPr>
              <a:t>din genele lor... Ei nu sunt oameni și noi nu suntem cimpanzei</a:t>
            </a:r>
            <a:endParaRPr lang="en-US" sz="3200" b="1" dirty="0"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Image result for man and banana ge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781800" cy="6858000"/>
          </a:xfrm>
          <a:prstGeom prst="rect">
            <a:avLst/>
          </a:prstGeom>
          <a:noFill/>
        </p:spPr>
      </p:pic>
      <p:sp>
        <p:nvSpPr>
          <p:cNvPr id="4" name="Content Placeholder 2"/>
          <p:cNvSpPr>
            <a:spLocks noGrp="1"/>
          </p:cNvSpPr>
          <p:nvPr>
            <p:ph sz="quarter" idx="13"/>
          </p:nvPr>
        </p:nvSpPr>
        <p:spPr>
          <a:xfrm>
            <a:off x="6705600" y="0"/>
            <a:ext cx="2438400" cy="6553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Bananele au 50%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d</a:t>
            </a:r>
            <a:r>
              <a:rPr lang="ro-RO" sz="3200" b="1" dirty="0" smtClean="0">
                <a:latin typeface="Segoe Print" pitchFamily="2" charset="0"/>
              </a:rPr>
              <a:t>in gene comune...</a:t>
            </a:r>
          </a:p>
          <a:p>
            <a:pPr>
              <a:buNone/>
            </a:pPr>
            <a:endParaRPr lang="ro-RO" sz="3200" b="1" dirty="0" smtClean="0">
              <a:latin typeface="Segoe Print" pitchFamily="2" charset="0"/>
            </a:endParaRP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Nu înseamnă că pe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j</a:t>
            </a:r>
            <a:r>
              <a:rPr lang="ro-RO" sz="3200" b="1" dirty="0" smtClean="0">
                <a:latin typeface="Segoe Print" pitchFamily="2" charset="0"/>
              </a:rPr>
              <a:t>umătate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s</a:t>
            </a:r>
            <a:r>
              <a:rPr lang="ro-RO" sz="3200" b="1" dirty="0" smtClean="0">
                <a:latin typeface="Segoe Print" pitchFamily="2" charset="0"/>
              </a:rPr>
              <a:t>untem</a:t>
            </a:r>
          </a:p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banane</a:t>
            </a:r>
            <a:endParaRPr lang="en-US" sz="3200" b="1" dirty="0"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Image result for man and carrot ge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3600"/>
            <a:ext cx="9144000" cy="4724400"/>
          </a:xfrm>
          <a:prstGeom prst="rect">
            <a:avLst/>
          </a:prstGeom>
          <a:noFill/>
        </p:spPr>
      </p:pic>
      <p:sp>
        <p:nvSpPr>
          <p:cNvPr id="5" name="Content Placeholder 2"/>
          <p:cNvSpPr>
            <a:spLocks noGrp="1"/>
          </p:cNvSpPr>
          <p:nvPr>
            <p:ph sz="quarter" idx="13"/>
          </p:nvPr>
        </p:nvSpPr>
        <p:spPr>
          <a:xfrm>
            <a:off x="381000" y="0"/>
            <a:ext cx="8763000" cy="19812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Morcovii au cu 20% mai multe gene (informație) decât oamenii... Nu înseamnă un morcov e mai complex decât un om </a:t>
            </a:r>
            <a:endParaRPr lang="en-US" sz="3200" b="1" dirty="0">
              <a:latin typeface="Segoe Print" pitchFamily="2" charset="0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16764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o-RO" sz="4400" b="1" dirty="0" smtClean="0">
                <a:latin typeface="Segoe Print" pitchFamily="2" charset="0"/>
              </a:rPr>
              <a:t>Pe unii savanți asemănările i-au condus la teorii evoluționiste...</a:t>
            </a:r>
            <a:endParaRPr lang="en-US" sz="4400" b="1" dirty="0"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914400"/>
            <a:ext cx="6477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33400" y="0"/>
            <a:ext cx="81534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lang="ro-RO" sz="4600" b="1" noProof="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Segoe Print" pitchFamily="2" charset="0"/>
                <a:ea typeface="+mj-ea"/>
                <a:cs typeface="+mj-cs"/>
              </a:rPr>
              <a:t>O structură specială a uscatului și apelor</a:t>
            </a:r>
            <a:r>
              <a:rPr kumimoji="0" lang="ro-RO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Segoe Print" pitchFamily="2" charset="0"/>
                <a:ea typeface="+mj-ea"/>
                <a:cs typeface="+mj-cs"/>
              </a:rPr>
              <a:t>...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48200" y="0"/>
            <a:ext cx="4495800" cy="68580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o-RO" sz="3200" b="1" dirty="0" smtClean="0"/>
              <a:t>Asemănările dintre ADN-ul uman și al altor animale ori plante înseamnă însă:</a:t>
            </a:r>
            <a:endParaRPr lang="ro-RO" sz="3200" b="1" dirty="0" smtClean="0"/>
          </a:p>
          <a:p>
            <a:endParaRPr lang="ro-RO" dirty="0" smtClean="0"/>
          </a:p>
          <a:p>
            <a:r>
              <a:rPr lang="ro-RO" sz="2800" b="1" dirty="0" smtClean="0"/>
              <a:t>Creator  </a:t>
            </a:r>
            <a:r>
              <a:rPr lang="ro-RO" sz="2800" b="1" dirty="0" smtClean="0"/>
              <a:t>comun, un design comun</a:t>
            </a:r>
            <a:endParaRPr lang="ro-RO" sz="2800" b="1" dirty="0" smtClean="0"/>
          </a:p>
          <a:p>
            <a:endParaRPr lang="ro-RO" sz="2800" b="1" dirty="0" smtClean="0"/>
          </a:p>
          <a:p>
            <a:r>
              <a:rPr lang="ro-RO" sz="2800" b="1" dirty="0" smtClean="0"/>
              <a:t>Mediu comun de viață (univers creat, planeta Pământ)</a:t>
            </a:r>
          </a:p>
          <a:p>
            <a:endParaRPr lang="ro-RO" sz="2800" b="1" dirty="0" smtClean="0"/>
          </a:p>
          <a:p>
            <a:r>
              <a:rPr lang="ro-RO" sz="2800" b="1" dirty="0" smtClean="0"/>
              <a:t>Mecanisme comune de </a:t>
            </a:r>
            <a:r>
              <a:rPr lang="ro-RO" sz="2800" b="1" dirty="0" smtClean="0"/>
              <a:t>adaptare</a:t>
            </a:r>
          </a:p>
          <a:p>
            <a:pPr>
              <a:buNone/>
            </a:pPr>
            <a:endParaRPr lang="ro-RO" sz="2800" b="1" dirty="0" smtClean="0"/>
          </a:p>
          <a:p>
            <a:r>
              <a:rPr lang="ro-RO" sz="2800" b="1" dirty="0" smtClean="0"/>
              <a:t>Compatibilitate</a:t>
            </a:r>
            <a:endParaRPr lang="en-US" sz="2800" b="1" dirty="0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181600" y="0"/>
            <a:ext cx="3962400" cy="6858000"/>
          </a:xfrm>
        </p:spPr>
        <p:txBody>
          <a:bodyPr/>
          <a:lstStyle/>
          <a:p>
            <a:pPr algn="ctr">
              <a:buNone/>
            </a:pPr>
            <a:r>
              <a:rPr lang="ro-RO" sz="3200" b="1" dirty="0" smtClean="0">
                <a:latin typeface="Segoe Print" pitchFamily="2" charset="0"/>
              </a:rPr>
              <a:t>Mandat de stăpânire:</a:t>
            </a:r>
          </a:p>
          <a:p>
            <a:endParaRPr lang="ro-RO" dirty="0" smtClean="0"/>
          </a:p>
          <a:p>
            <a:r>
              <a:rPr lang="ro-RO" sz="2800" b="1" dirty="0" smtClean="0"/>
              <a:t>Relații (companie), socializare</a:t>
            </a:r>
          </a:p>
          <a:p>
            <a:endParaRPr lang="ro-RO" sz="2800" b="1" dirty="0" smtClean="0"/>
          </a:p>
          <a:p>
            <a:r>
              <a:rPr lang="ro-RO" sz="2800" b="1" dirty="0" smtClean="0"/>
              <a:t>Îngrijire responsabilă (inclusiv relații economice)</a:t>
            </a:r>
          </a:p>
          <a:p>
            <a:endParaRPr lang="ro-RO" sz="2800" b="1" dirty="0" smtClean="0"/>
          </a:p>
          <a:p>
            <a:r>
              <a:rPr lang="ro-RO" sz="2800" b="1" dirty="0" smtClean="0"/>
              <a:t>ABC cultural, cunoașterea naturii</a:t>
            </a:r>
            <a:endParaRPr lang="en-US" sz="2800" b="1" dirty="0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816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791200" y="0"/>
            <a:ext cx="3352800" cy="6858000"/>
          </a:xfrm>
        </p:spPr>
        <p:txBody>
          <a:bodyPr/>
          <a:lstStyle/>
          <a:p>
            <a:pPr algn="ctr">
              <a:buNone/>
            </a:pPr>
            <a:r>
              <a:rPr lang="ro-RO" dirty="0" smtClean="0"/>
              <a:t> </a:t>
            </a:r>
            <a:r>
              <a:rPr lang="ro-RO" sz="3200" b="1" dirty="0" smtClean="0">
                <a:latin typeface="Segoe Print" pitchFamily="2" charset="0"/>
              </a:rPr>
              <a:t>Relații economice:</a:t>
            </a:r>
          </a:p>
          <a:p>
            <a:pPr algn="r">
              <a:buNone/>
            </a:pPr>
            <a:endParaRPr lang="ro-RO" dirty="0" smtClean="0"/>
          </a:p>
          <a:p>
            <a:pPr algn="r">
              <a:buNone/>
            </a:pPr>
            <a:r>
              <a:rPr lang="ro-RO" sz="2800" b="1" dirty="0" smtClean="0"/>
              <a:t>Produse</a:t>
            </a:r>
          </a:p>
          <a:p>
            <a:pPr algn="r">
              <a:buNone/>
            </a:pPr>
            <a:endParaRPr lang="ro-RO" sz="2800" b="1" dirty="0" smtClean="0"/>
          </a:p>
          <a:p>
            <a:pPr algn="r">
              <a:buNone/>
            </a:pPr>
            <a:r>
              <a:rPr lang="ro-RO" sz="2800" b="1" dirty="0" smtClean="0"/>
              <a:t>Forță de producție</a:t>
            </a:r>
          </a:p>
          <a:p>
            <a:pPr algn="r">
              <a:buNone/>
            </a:pPr>
            <a:endParaRPr lang="ro-RO" sz="2800" b="1" dirty="0" smtClean="0"/>
          </a:p>
          <a:p>
            <a:pPr algn="r">
              <a:buNone/>
            </a:pPr>
            <a:r>
              <a:rPr lang="ro-RO" sz="2800" b="1" dirty="0" smtClean="0"/>
              <a:t>Alimente secundare</a:t>
            </a:r>
          </a:p>
          <a:p>
            <a:pPr algn="r">
              <a:buNone/>
            </a:pPr>
            <a:endParaRPr lang="ro-RO" sz="2800" b="1" dirty="0" smtClean="0"/>
          </a:p>
          <a:p>
            <a:pPr algn="r">
              <a:buNone/>
            </a:pPr>
            <a:r>
              <a:rPr lang="ro-RO" sz="2800" b="1" dirty="0" smtClean="0"/>
              <a:t>Hrană primară</a:t>
            </a:r>
          </a:p>
          <a:p>
            <a:pPr algn="r">
              <a:buNone/>
            </a:pPr>
            <a:endParaRPr lang="ro-RO" sz="2800" b="1" dirty="0" smtClean="0"/>
          </a:p>
          <a:p>
            <a:pPr algn="r">
              <a:buNone/>
            </a:pPr>
            <a:r>
              <a:rPr lang="ro-RO" sz="2800" b="1" dirty="0" smtClean="0"/>
              <a:t>medicină</a:t>
            </a:r>
            <a:endParaRPr lang="en-US" sz="2800" b="1" dirty="0"/>
          </a:p>
        </p:txBody>
      </p:sp>
      <p:pic>
        <p:nvPicPr>
          <p:cNvPr id="137220" name="Picture 4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912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257800" y="0"/>
            <a:ext cx="3886200" cy="685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o-RO" sz="3600" b="1" dirty="0" smtClean="0"/>
              <a:t>Avantajele unui animal de </a:t>
            </a:r>
            <a:r>
              <a:rPr lang="ro-RO" sz="3600" b="1" dirty="0" smtClean="0"/>
              <a:t>companie...</a:t>
            </a:r>
          </a:p>
          <a:p>
            <a:pPr>
              <a:buNone/>
            </a:pPr>
            <a:endParaRPr lang="ro-RO" sz="3600" b="1" dirty="0" smtClean="0"/>
          </a:p>
          <a:p>
            <a:pPr>
              <a:buNone/>
            </a:pPr>
            <a:r>
              <a:rPr lang="ro-RO" sz="3600" b="1" dirty="0" smtClean="0"/>
              <a:t>Ce trăsături umane vă comunică imaginea și comportamentul unui animal?</a:t>
            </a:r>
            <a:endParaRPr lang="en-US" sz="3600" b="1" dirty="0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0"/>
            <a:ext cx="419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0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953000"/>
            <a:ext cx="6512511" cy="1143000"/>
          </a:xfrm>
        </p:spPr>
        <p:txBody>
          <a:bodyPr/>
          <a:lstStyle/>
          <a:p>
            <a:pPr>
              <a:buNone/>
            </a:pPr>
            <a:r>
              <a:rPr lang="ro-RO" dirty="0" smtClean="0"/>
              <a:t>Isaia 1.2-3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731520"/>
            <a:ext cx="8077200" cy="46024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o-RO" sz="3200" b="1" dirty="0" smtClean="0"/>
              <a:t>   </a:t>
            </a:r>
            <a:r>
              <a:rPr lang="vi-VN" sz="3200" b="1" dirty="0" smtClean="0"/>
              <a:t>2. Ascultaţi, ceruri, şi ia aminte, pământule, căci Domnul vorbeşte: "Am hrănit şi am crescut nişte copii, dar ei s-au răsculat împotriva Mea.</a:t>
            </a:r>
            <a:br>
              <a:rPr lang="vi-VN" sz="3200" b="1" dirty="0" smtClean="0"/>
            </a:br>
            <a:r>
              <a:rPr lang="vi-VN" sz="3200" b="1" dirty="0" smtClean="0"/>
              <a:t>3. Boul îşi cunoaşte stăpânul, şi măgarul cunoaşte ieslea stăpânului său, dar Israel nu Mă cunoaşte, poporul Meu nu ia aminte la Mine.“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800600"/>
            <a:ext cx="6512511" cy="1143000"/>
          </a:xfrm>
        </p:spPr>
        <p:txBody>
          <a:bodyPr/>
          <a:lstStyle/>
          <a:p>
            <a:pPr>
              <a:buNone/>
            </a:pPr>
            <a:r>
              <a:rPr lang="ro-RO" dirty="0" smtClean="0"/>
              <a:t>Proverbe 28.15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84048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o-RO" sz="3600" b="1" dirty="0" smtClean="0"/>
              <a:t>  </a:t>
            </a:r>
            <a:r>
              <a:rPr lang="vi-VN" sz="3600" b="1" dirty="0" smtClean="0"/>
              <a:t>Ca un leu care răcneşte şi ca un urs flămând, aşa este cel rău care stăpâneşte peste un popor sărac. 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5715000"/>
            <a:ext cx="6512511" cy="1143000"/>
          </a:xfrm>
        </p:spPr>
        <p:txBody>
          <a:bodyPr/>
          <a:lstStyle/>
          <a:p>
            <a:pPr>
              <a:buNone/>
            </a:pPr>
            <a:r>
              <a:rPr lang="ro-RO" dirty="0" smtClean="0"/>
              <a:t>Proverbe 30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38200" y="381000"/>
            <a:ext cx="7086600" cy="5867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o-RO" sz="2800" b="1" dirty="0" smtClean="0"/>
              <a:t>   </a:t>
            </a:r>
            <a:r>
              <a:rPr lang="vi-VN" sz="2800" b="1" dirty="0" smtClean="0"/>
              <a:t>24. Patru vietăţi sunt mai mici pe pământ, şi totuşi din cele mai înţelepte:</a:t>
            </a:r>
            <a:br>
              <a:rPr lang="vi-VN" sz="2800" b="1" dirty="0" smtClean="0"/>
            </a:br>
            <a:r>
              <a:rPr lang="vi-VN" sz="2800" b="1" dirty="0" smtClean="0"/>
              <a:t>25. furnicile, care nu sunt un popor tare, dar îşi pregătesc hrana vara,</a:t>
            </a:r>
            <a:br>
              <a:rPr lang="vi-VN" sz="2800" b="1" dirty="0" smtClean="0"/>
            </a:br>
            <a:r>
              <a:rPr lang="vi-VN" sz="2800" b="1" dirty="0" smtClean="0"/>
              <a:t>26. şoarecii de munte, care nu sunt un popor puternic, dar îşi aşază locuinţa în stânci;</a:t>
            </a:r>
            <a:br>
              <a:rPr lang="vi-VN" sz="2800" b="1" dirty="0" smtClean="0"/>
            </a:br>
            <a:r>
              <a:rPr lang="vi-VN" sz="2800" b="1" dirty="0" smtClean="0"/>
              <a:t>27. lăcustele n-au împărat, şi totuşi pornesc toate în cete;</a:t>
            </a:r>
            <a:br>
              <a:rPr lang="vi-VN" sz="2800" b="1" dirty="0" smtClean="0"/>
            </a:br>
            <a:r>
              <a:rPr lang="vi-VN" sz="2800" b="1" dirty="0" smtClean="0"/>
              <a:t>28. păianjenul îl poţi prinde cu mâinile, şi se găseşte totuşi în casele împăraţilor.</a:t>
            </a:r>
            <a:br>
              <a:rPr lang="vi-VN" sz="2800" b="1" dirty="0" smtClean="0"/>
            </a:br>
            <a:endParaRPr lang="ro-RO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715000"/>
            <a:ext cx="6512511" cy="1143000"/>
          </a:xfrm>
        </p:spPr>
        <p:txBody>
          <a:bodyPr/>
          <a:lstStyle/>
          <a:p>
            <a:pPr>
              <a:buNone/>
            </a:pPr>
            <a:r>
              <a:rPr lang="ro-RO" dirty="0" smtClean="0"/>
              <a:t>Proverbe 30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447800" y="457200"/>
            <a:ext cx="5943600" cy="5334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vi-VN" sz="2000" dirty="0" smtClean="0"/>
              <a:t/>
            </a:r>
            <a:br>
              <a:rPr lang="vi-VN" sz="2000" dirty="0" smtClean="0"/>
            </a:br>
            <a:r>
              <a:rPr lang="vi-VN" sz="3200" b="1" dirty="0" smtClean="0"/>
              <a:t>29. Trei fiinţe au o ţinută frumoasă şi patru au mers măreţ:</a:t>
            </a:r>
            <a:br>
              <a:rPr lang="vi-VN" sz="3200" b="1" dirty="0" smtClean="0"/>
            </a:br>
            <a:r>
              <a:rPr lang="vi-VN" sz="3200" b="1" dirty="0" smtClean="0"/>
              <a:t>30. leul, viteazul dobitoacelor, care nu se dă înapoi dinaintea nimănui;</a:t>
            </a:r>
            <a:br>
              <a:rPr lang="vi-VN" sz="3200" b="1" dirty="0" smtClean="0"/>
            </a:br>
            <a:r>
              <a:rPr lang="vi-VN" sz="3200" b="1" dirty="0" smtClean="0"/>
              <a:t>31. calul gata închingat şi ţapul; şi împăratul, căruia nimeni nu-i poate sta împotrivă.</a:t>
            </a:r>
            <a:endParaRPr lang="ro-RO" sz="3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ro-RO" dirty="0" smtClean="0"/>
              <a:t>Matei 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None/>
            </a:pPr>
            <a:r>
              <a:rPr lang="ro-RO" dirty="0" smtClean="0"/>
              <a:t>  </a:t>
            </a:r>
            <a:r>
              <a:rPr lang="vi-VN" sz="3200" b="1" dirty="0" smtClean="0"/>
              <a:t>16. Iată, Eu vă trimit ca pe nişte oi în mijlocul lupilor. Fiţi dar înţelepţi ca şerpii, şi fără răutate ca porumbeii.</a:t>
            </a:r>
          </a:p>
          <a:p>
            <a:endParaRPr lang="en-US" dirty="0"/>
          </a:p>
        </p:txBody>
      </p:sp>
      <p:pic>
        <p:nvPicPr>
          <p:cNvPr id="1576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048000"/>
            <a:ext cx="4444999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084" name="Picture 4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71600" y="0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lang="ro-RO" sz="4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egoe Print" pitchFamily="2" charset="0"/>
                <a:ea typeface="+mj-ea"/>
                <a:cs typeface="+mj-cs"/>
              </a:rPr>
              <a:t>Munti mici</a:t>
            </a:r>
            <a:r>
              <a:rPr kumimoji="0" lang="ro-RO" sz="4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Segoe Print" pitchFamily="2" charset="0"/>
                <a:ea typeface="+mj-ea"/>
                <a:cs typeface="+mj-cs"/>
              </a:rPr>
              <a:t>...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71600" y="0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lang="ro-RO" sz="4600" b="1" noProof="0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Segoe Print" pitchFamily="2" charset="0"/>
                <a:ea typeface="+mj-ea"/>
                <a:cs typeface="+mj-cs"/>
              </a:rPr>
              <a:t>Vegetație bogată</a:t>
            </a:r>
            <a:r>
              <a:rPr kumimoji="0" lang="ro-RO" sz="4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Segoe Print" pitchFamily="2" charset="0"/>
                <a:ea typeface="+mj-ea"/>
                <a:cs typeface="+mj-cs"/>
              </a:rPr>
              <a:t>...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87630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lang="ro-RO" sz="4600" b="1" noProof="0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Segoe Print" pitchFamily="2" charset="0"/>
                <a:ea typeface="+mj-ea"/>
                <a:cs typeface="+mj-cs"/>
              </a:rPr>
              <a:t>Păsări în atmosferă Și probabil și insecte...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90600" y="609600"/>
            <a:ext cx="7315200" cy="533400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6600" b="1" dirty="0" smtClean="0">
                <a:latin typeface="Forte" pitchFamily="66" charset="0"/>
                <a:cs typeface="MV Boli" panose="02000500030200090000" pitchFamily="2" charset="0"/>
              </a:rPr>
              <a:t>Conform </a:t>
            </a:r>
            <a:r>
              <a:rPr lang="en-US" sz="6600" b="1" dirty="0" err="1" smtClean="0">
                <a:latin typeface="Forte" pitchFamily="66" charset="0"/>
                <a:cs typeface="MV Boli" panose="02000500030200090000" pitchFamily="2" charset="0"/>
              </a:rPr>
              <a:t>Bibliei</a:t>
            </a:r>
            <a:r>
              <a:rPr lang="en-US" sz="6600" b="1" dirty="0" smtClean="0">
                <a:latin typeface="Forte" pitchFamily="66" charset="0"/>
                <a:cs typeface="MV Boli" panose="02000500030200090000" pitchFamily="2" charset="0"/>
              </a:rPr>
              <a:t>, </a:t>
            </a:r>
            <a:r>
              <a:rPr lang="en-US" sz="6600" b="1" dirty="0" err="1" smtClean="0">
                <a:latin typeface="Forte" pitchFamily="66" charset="0"/>
                <a:cs typeface="MV Boli" panose="02000500030200090000" pitchFamily="2" charset="0"/>
              </a:rPr>
              <a:t>Dumnezeu</a:t>
            </a:r>
            <a:r>
              <a:rPr lang="en-US" sz="6600" b="1" dirty="0" smtClean="0">
                <a:latin typeface="Forte" pitchFamily="66" charset="0"/>
                <a:cs typeface="MV Boli" panose="02000500030200090000" pitchFamily="2" charset="0"/>
              </a:rPr>
              <a:t> a </a:t>
            </a:r>
            <a:r>
              <a:rPr lang="en-US" sz="6600" b="1" dirty="0" err="1" smtClean="0">
                <a:latin typeface="Forte" pitchFamily="66" charset="0"/>
                <a:cs typeface="MV Boli" panose="02000500030200090000" pitchFamily="2" charset="0"/>
              </a:rPr>
              <a:t>creat</a:t>
            </a:r>
            <a:r>
              <a:rPr lang="en-US" sz="6600" b="1" dirty="0" smtClean="0">
                <a:latin typeface="Forte" pitchFamily="66" charset="0"/>
                <a:cs typeface="MV Boli" panose="02000500030200090000" pitchFamily="2" charset="0"/>
              </a:rPr>
              <a:t> </a:t>
            </a:r>
            <a:r>
              <a:rPr lang="en-US" sz="6600" b="1" dirty="0" err="1" smtClean="0">
                <a:latin typeface="Forte" pitchFamily="66" charset="0"/>
                <a:cs typeface="MV Boli" panose="02000500030200090000" pitchFamily="2" charset="0"/>
              </a:rPr>
              <a:t>lumea</a:t>
            </a:r>
            <a:r>
              <a:rPr lang="en-US" sz="6600" b="1" dirty="0" smtClean="0">
                <a:latin typeface="Forte" pitchFamily="66" charset="0"/>
                <a:cs typeface="MV Boli" panose="02000500030200090000" pitchFamily="2" charset="0"/>
              </a:rPr>
              <a:t> </a:t>
            </a:r>
            <a:r>
              <a:rPr lang="ro-RO" sz="6600" b="1" dirty="0" smtClean="0">
                <a:latin typeface="Forte" pitchFamily="66" charset="0"/>
                <a:cs typeface="MV Boli" panose="02000500030200090000" pitchFamily="2" charset="0"/>
              </a:rPr>
              <a:t>în sase zile, iar în a s</a:t>
            </a:r>
            <a:r>
              <a:rPr lang="en-US" sz="6600" b="1" dirty="0" err="1" smtClean="0">
                <a:latin typeface="Forte" pitchFamily="66" charset="0"/>
                <a:cs typeface="MV Boli" panose="02000500030200090000" pitchFamily="2" charset="0"/>
              </a:rPr>
              <a:t>aptea</a:t>
            </a:r>
            <a:r>
              <a:rPr lang="ro-RO" sz="6600" b="1" dirty="0" smtClean="0">
                <a:latin typeface="Forte" pitchFamily="66" charset="0"/>
                <a:cs typeface="MV Boli" panose="02000500030200090000" pitchFamily="2" charset="0"/>
              </a:rPr>
              <a:t> zi s-a odihnit. Totul era bun!</a:t>
            </a:r>
            <a:endParaRPr lang="en-US" sz="6600" b="1" dirty="0">
              <a:latin typeface="Forte" pitchFamily="66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301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4" name="Picture 6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0" y="3352800"/>
            <a:ext cx="5905500" cy="3505200"/>
          </a:xfrm>
          <a:prstGeom prst="rect">
            <a:avLst/>
          </a:prstGeom>
          <a:noFill/>
        </p:spPr>
      </p:pic>
      <p:pic>
        <p:nvPicPr>
          <p:cNvPr id="181252" name="Picture 4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0"/>
            <a:ext cx="3124200" cy="3352800"/>
          </a:xfrm>
          <a:prstGeom prst="rect">
            <a:avLst/>
          </a:prstGeom>
          <a:noFill/>
        </p:spPr>
      </p:pic>
      <p:pic>
        <p:nvPicPr>
          <p:cNvPr id="181250" name="Picture 2" descr="Related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6096000" cy="6858000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87630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lang="ro-RO" sz="4600" b="1" noProof="0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Segoe Print" pitchFamily="2" charset="0"/>
                <a:ea typeface="+mj-ea"/>
                <a:cs typeface="+mj-cs"/>
              </a:rPr>
              <a:t>Păsări în atmosferă Și probabil și insecte...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lang="ro-RO" sz="4600" b="1" noProof="0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Segoe Print" pitchFamily="2" charset="0"/>
                <a:ea typeface="+mj-ea"/>
                <a:cs typeface="+mj-cs"/>
              </a:rPr>
              <a:t>Păsări în atmosferă Și probabil și insecte...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38600"/>
            <a:ext cx="9144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5250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lang="ro-RO" sz="4600" b="1" noProof="0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Segoe Print" pitchFamily="2" charset="0"/>
                <a:ea typeface="+mj-ea"/>
                <a:cs typeface="+mj-cs"/>
              </a:rPr>
              <a:t>Poate și mamifere marine...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5250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lang="ro-RO" sz="4600" b="1" noProof="0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Segoe Print" pitchFamily="2" charset="0"/>
                <a:ea typeface="+mj-ea"/>
                <a:cs typeface="+mj-cs"/>
              </a:rPr>
              <a:t>Poate și mamifere marine (peștii mari)...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5250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lang="ro-RO" sz="4600" b="1" noProof="0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Segoe Print" pitchFamily="2" charset="0"/>
                <a:ea typeface="+mj-ea"/>
                <a:cs typeface="+mj-cs"/>
              </a:rPr>
              <a:t>Poate și reptilele de apă (reptilele mari)...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Image result for plesiosaur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70975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5250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lang="ro-RO" sz="4600" b="1" noProof="0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Segoe Print" pitchFamily="2" charset="0"/>
                <a:ea typeface="+mj-ea"/>
                <a:cs typeface="+mj-cs"/>
              </a:rPr>
              <a:t>Poate și reptilele de apă (reptilele mari)...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Image result for plesiosaur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5250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lang="ro-RO" sz="4600" b="1" noProof="0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Segoe Print" pitchFamily="2" charset="0"/>
                <a:ea typeface="+mj-ea"/>
                <a:cs typeface="+mj-cs"/>
              </a:rPr>
              <a:t>Poate și reptilele de apă (reptilele mari)...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lang="ro-RO" sz="46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Segoe Print" pitchFamily="2" charset="0"/>
                <a:ea typeface="+mj-ea"/>
                <a:cs typeface="+mj-cs"/>
              </a:rPr>
              <a:t>Mari mai putin adanci...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143000"/>
          </a:xfrm>
        </p:spPr>
        <p:txBody>
          <a:bodyPr/>
          <a:lstStyle/>
          <a:p>
            <a:pPr algn="ctr">
              <a:buNone/>
            </a:pPr>
            <a:r>
              <a:rPr lang="ro-RO" dirty="0" smtClean="0"/>
              <a:t>Structura scoarței Pământului acum</a:t>
            </a:r>
            <a:endParaRPr lang="en-US" dirty="0"/>
          </a:p>
        </p:txBody>
      </p:sp>
      <p:pic>
        <p:nvPicPr>
          <p:cNvPr id="151556" name="Picture 4" descr="Image result for earth stru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9144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143000"/>
          </a:xfrm>
        </p:spPr>
        <p:txBody>
          <a:bodyPr/>
          <a:lstStyle/>
          <a:p>
            <a:pPr algn="ctr">
              <a:buNone/>
            </a:pPr>
            <a:r>
              <a:rPr lang="ro-RO" dirty="0" smtClean="0"/>
              <a:t>Structura scoarței Pământului acum</a:t>
            </a:r>
            <a:endParaRPr lang="en-US" dirty="0"/>
          </a:p>
        </p:txBody>
      </p:sp>
      <p:pic>
        <p:nvPicPr>
          <p:cNvPr id="151554" name="Picture 2" descr="Image result for earth structure in the 6th day of cre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057400"/>
            <a:ext cx="7772400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731520"/>
            <a:ext cx="8229600" cy="5821680"/>
          </a:xfrm>
        </p:spPr>
        <p:txBody>
          <a:bodyPr>
            <a:normAutofit fontScale="55000" lnSpcReduction="20000"/>
          </a:bodyPr>
          <a:lstStyle/>
          <a:p>
            <a:pPr marL="45720" indent="0">
              <a:buNone/>
            </a:pPr>
            <a:r>
              <a:rPr lang="ro-RO" sz="5100" b="1" dirty="0"/>
              <a:t>1:2-5, </a:t>
            </a:r>
            <a:r>
              <a:rPr lang="ro-RO" sz="5100" b="1" dirty="0" smtClean="0"/>
              <a:t>  </a:t>
            </a:r>
            <a:r>
              <a:rPr lang="ro-RO" sz="6500" b="1" dirty="0" smtClean="0"/>
              <a:t>Prima </a:t>
            </a:r>
            <a:r>
              <a:rPr lang="ro-RO" sz="6500" b="1" dirty="0"/>
              <a:t>zi</a:t>
            </a:r>
            <a:r>
              <a:rPr lang="ro-RO" sz="5100" b="1" dirty="0"/>
              <a:t>, </a:t>
            </a:r>
            <a:r>
              <a:rPr lang="ro-RO" sz="5100" b="1" dirty="0" smtClean="0">
                <a:solidFill>
                  <a:schemeClr val="accent3"/>
                </a:solidFill>
              </a:rPr>
              <a:t>lumina</a:t>
            </a:r>
            <a:r>
              <a:rPr lang="ro-RO" sz="5100" b="1" dirty="0" smtClean="0"/>
              <a:t>, perechea </a:t>
            </a:r>
            <a:r>
              <a:rPr lang="ro-RO" sz="5100" b="1" dirty="0" smtClean="0">
                <a:solidFill>
                  <a:schemeClr val="accent3"/>
                </a:solidFill>
              </a:rPr>
              <a:t>zi </a:t>
            </a:r>
            <a:r>
              <a:rPr lang="ro-RO" sz="5100" b="1" dirty="0">
                <a:solidFill>
                  <a:schemeClr val="accent3"/>
                </a:solidFill>
              </a:rPr>
              <a:t>- noapte</a:t>
            </a:r>
            <a:endParaRPr lang="en-US" sz="5100" b="1" dirty="0">
              <a:solidFill>
                <a:schemeClr val="accent3"/>
              </a:solidFill>
            </a:endParaRPr>
          </a:p>
          <a:p>
            <a:pPr marL="45720" indent="0">
              <a:buNone/>
            </a:pPr>
            <a:r>
              <a:rPr lang="ro-RO" sz="5100" b="1" dirty="0"/>
              <a:t>1:6-8, </a:t>
            </a:r>
            <a:r>
              <a:rPr lang="ro-RO" sz="5100" b="1" dirty="0" smtClean="0"/>
              <a:t>  </a:t>
            </a:r>
            <a:r>
              <a:rPr lang="ro-RO" sz="6500" b="1" dirty="0" smtClean="0"/>
              <a:t>A </a:t>
            </a:r>
            <a:r>
              <a:rPr lang="ro-RO" sz="6500" b="1" dirty="0"/>
              <a:t>doua zi, </a:t>
            </a:r>
            <a:r>
              <a:rPr lang="ro-RO" sz="5100" b="1" dirty="0">
                <a:solidFill>
                  <a:schemeClr val="accent3"/>
                </a:solidFill>
              </a:rPr>
              <a:t>bolta cerului</a:t>
            </a:r>
            <a:r>
              <a:rPr lang="ro-RO" sz="5100" b="1" dirty="0"/>
              <a:t>, </a:t>
            </a:r>
            <a:r>
              <a:rPr lang="ro-RO" sz="5100" b="1" dirty="0" smtClean="0"/>
              <a:t>perechea </a:t>
            </a:r>
            <a:r>
              <a:rPr lang="ro-RO" sz="5100" b="1" dirty="0" smtClean="0">
                <a:solidFill>
                  <a:schemeClr val="accent3"/>
                </a:solidFill>
              </a:rPr>
              <a:t>cer </a:t>
            </a:r>
            <a:r>
              <a:rPr lang="ro-RO" sz="5100" b="1" dirty="0">
                <a:solidFill>
                  <a:schemeClr val="accent3"/>
                </a:solidFill>
              </a:rPr>
              <a:t>- ape</a:t>
            </a:r>
            <a:endParaRPr lang="en-US" sz="5100" b="1" dirty="0">
              <a:solidFill>
                <a:schemeClr val="accent3"/>
              </a:solidFill>
            </a:endParaRPr>
          </a:p>
          <a:p>
            <a:pPr marL="45720" indent="0">
              <a:buNone/>
            </a:pPr>
            <a:r>
              <a:rPr lang="ro-RO" sz="5100" b="1" dirty="0"/>
              <a:t>1:9-13, </a:t>
            </a:r>
            <a:r>
              <a:rPr lang="ro-RO" sz="6500" b="1" dirty="0" smtClean="0"/>
              <a:t>A </a:t>
            </a:r>
            <a:r>
              <a:rPr lang="ro-RO" sz="6500" b="1" dirty="0"/>
              <a:t>treia zi, </a:t>
            </a:r>
            <a:r>
              <a:rPr lang="ro-RO" sz="5100" b="1" dirty="0" smtClean="0"/>
              <a:t>perechea </a:t>
            </a:r>
            <a:r>
              <a:rPr lang="ro-RO" sz="5100" b="1" dirty="0">
                <a:solidFill>
                  <a:schemeClr val="accent3"/>
                </a:solidFill>
              </a:rPr>
              <a:t>ape – uscat</a:t>
            </a:r>
            <a:r>
              <a:rPr lang="ro-RO" sz="5100" b="1" dirty="0"/>
              <a:t>, </a:t>
            </a:r>
            <a:endParaRPr lang="ro-RO" sz="5100" b="1" dirty="0" smtClean="0"/>
          </a:p>
          <a:p>
            <a:pPr marL="45720" indent="0">
              <a:buNone/>
            </a:pPr>
            <a:r>
              <a:rPr lang="ro-RO" sz="5100" b="1" dirty="0"/>
              <a:t>	 </a:t>
            </a:r>
            <a:r>
              <a:rPr lang="ro-RO" sz="5100" b="1" dirty="0" smtClean="0"/>
              <a:t>  tr</a:t>
            </a:r>
            <a:r>
              <a:rPr lang="en-US" sz="5100" b="1" dirty="0" err="1" smtClean="0"/>
              <a:t>ei</a:t>
            </a:r>
            <a:r>
              <a:rPr lang="en-US" sz="5100" b="1" dirty="0" smtClean="0"/>
              <a:t> </a:t>
            </a:r>
            <a:r>
              <a:rPr lang="en-US" sz="5100" b="1" dirty="0" err="1" smtClean="0"/>
              <a:t>elemente</a:t>
            </a:r>
            <a:r>
              <a:rPr lang="ro-RO" sz="5100" b="1" dirty="0" smtClean="0"/>
              <a:t>: </a:t>
            </a:r>
            <a:r>
              <a:rPr lang="ro-RO" sz="5100" b="1" dirty="0"/>
              <a:t>ape - uscat - vegetaţie</a:t>
            </a:r>
            <a:endParaRPr lang="en-US" sz="5100" b="1" dirty="0"/>
          </a:p>
          <a:p>
            <a:pPr marL="45720" indent="0">
              <a:buNone/>
            </a:pPr>
            <a:r>
              <a:rPr lang="ro-RO" sz="5100" b="1" dirty="0"/>
              <a:t> </a:t>
            </a:r>
            <a:endParaRPr lang="en-US" sz="5100" b="1" dirty="0"/>
          </a:p>
          <a:p>
            <a:pPr marL="45720" indent="0">
              <a:buNone/>
            </a:pPr>
            <a:r>
              <a:rPr lang="ro-RO" sz="5100" b="1" dirty="0"/>
              <a:t>1:14-18, </a:t>
            </a:r>
            <a:r>
              <a:rPr lang="ro-RO" sz="6500" b="1" dirty="0"/>
              <a:t>A</a:t>
            </a:r>
            <a:r>
              <a:rPr lang="ro-RO" sz="6500" b="1" dirty="0" smtClean="0"/>
              <a:t> </a:t>
            </a:r>
            <a:r>
              <a:rPr lang="ro-RO" sz="6500" b="1" dirty="0"/>
              <a:t>patra zi, </a:t>
            </a:r>
            <a:r>
              <a:rPr lang="ro-RO" sz="5100" b="1" dirty="0" smtClean="0"/>
              <a:t>perechea </a:t>
            </a:r>
            <a:r>
              <a:rPr lang="ro-RO" sz="5100" b="1" dirty="0">
                <a:solidFill>
                  <a:schemeClr val="accent3"/>
                </a:solidFill>
              </a:rPr>
              <a:t>soare-lună</a:t>
            </a:r>
            <a:r>
              <a:rPr lang="ro-RO" sz="5100" b="1" dirty="0"/>
              <a:t>, </a:t>
            </a:r>
            <a:endParaRPr lang="ro-RO" sz="5100" b="1" dirty="0" smtClean="0"/>
          </a:p>
          <a:p>
            <a:pPr marL="45720" indent="0">
              <a:buNone/>
            </a:pPr>
            <a:r>
              <a:rPr lang="ro-RO" sz="5100" b="1" dirty="0"/>
              <a:t>	 </a:t>
            </a:r>
            <a:r>
              <a:rPr lang="ro-RO" sz="5100" b="1" dirty="0" smtClean="0"/>
              <a:t>    tr</a:t>
            </a:r>
            <a:r>
              <a:rPr lang="en-US" sz="5100" b="1" dirty="0" err="1" smtClean="0"/>
              <a:t>ei</a:t>
            </a:r>
            <a:r>
              <a:rPr lang="en-US" sz="5100" b="1" dirty="0" smtClean="0"/>
              <a:t> </a:t>
            </a:r>
            <a:r>
              <a:rPr lang="en-US" sz="5100" b="1" dirty="0" err="1" smtClean="0"/>
              <a:t>elemente</a:t>
            </a:r>
            <a:r>
              <a:rPr lang="ro-RO" sz="5100" b="1" dirty="0" smtClean="0"/>
              <a:t>: </a:t>
            </a:r>
            <a:r>
              <a:rPr lang="ro-RO" sz="5100" b="1" dirty="0"/>
              <a:t>soare-lună-stele</a:t>
            </a:r>
            <a:endParaRPr lang="en-US" sz="5100" b="1" dirty="0"/>
          </a:p>
          <a:p>
            <a:pPr marL="45720" indent="0">
              <a:buNone/>
            </a:pPr>
            <a:r>
              <a:rPr lang="ro-RO" sz="5100" b="1" dirty="0"/>
              <a:t>1:19-23, </a:t>
            </a:r>
            <a:r>
              <a:rPr lang="ro-RO" sz="6500" b="1" dirty="0" smtClean="0"/>
              <a:t>A cincea </a:t>
            </a:r>
            <a:r>
              <a:rPr lang="ro-RO" sz="6500" b="1" dirty="0"/>
              <a:t>zi</a:t>
            </a:r>
            <a:r>
              <a:rPr lang="ro-RO" sz="5100" b="1" dirty="0"/>
              <a:t>, </a:t>
            </a:r>
            <a:r>
              <a:rPr lang="ro-RO" sz="5100" b="1" dirty="0" smtClean="0"/>
              <a:t>pereche biologică: </a:t>
            </a:r>
            <a:r>
              <a:rPr lang="ro-RO" sz="5100" b="1" dirty="0" smtClean="0">
                <a:solidFill>
                  <a:schemeClr val="accent3"/>
                </a:solidFill>
              </a:rPr>
              <a:t>animale</a:t>
            </a:r>
          </a:p>
          <a:p>
            <a:pPr marL="45720" indent="0">
              <a:buNone/>
            </a:pPr>
            <a:r>
              <a:rPr lang="ro-RO" sz="5100" b="1" dirty="0">
                <a:solidFill>
                  <a:schemeClr val="accent3"/>
                </a:solidFill>
              </a:rPr>
              <a:t>	</a:t>
            </a:r>
            <a:r>
              <a:rPr lang="ro-RO" sz="5100" b="1" dirty="0" smtClean="0">
                <a:solidFill>
                  <a:schemeClr val="accent3"/>
                </a:solidFill>
              </a:rPr>
              <a:t>      marine </a:t>
            </a:r>
            <a:r>
              <a:rPr lang="ro-RO" sz="5100" b="1" dirty="0">
                <a:solidFill>
                  <a:schemeClr val="accent3"/>
                </a:solidFill>
              </a:rPr>
              <a:t>– păsări în văzduh</a:t>
            </a:r>
            <a:endParaRPr lang="en-US" sz="5100" b="1" dirty="0">
              <a:solidFill>
                <a:schemeClr val="accent3"/>
              </a:solidFill>
            </a:endParaRPr>
          </a:p>
          <a:p>
            <a:pPr marL="45720" indent="0">
              <a:buNone/>
            </a:pPr>
            <a:r>
              <a:rPr lang="ro-RO" sz="5100" b="1" dirty="0"/>
              <a:t>1:24-31, </a:t>
            </a:r>
            <a:r>
              <a:rPr lang="ro-RO" sz="6500" b="1" dirty="0"/>
              <a:t>A</a:t>
            </a:r>
            <a:r>
              <a:rPr lang="ro-RO" sz="6500" b="1" dirty="0" smtClean="0"/>
              <a:t> </a:t>
            </a:r>
            <a:r>
              <a:rPr lang="ro-RO" sz="6500" b="1" dirty="0"/>
              <a:t>şasea zi, </a:t>
            </a:r>
            <a:r>
              <a:rPr lang="ro-RO" sz="5100" b="1" dirty="0" smtClean="0"/>
              <a:t>pereche biologică: </a:t>
            </a:r>
            <a:r>
              <a:rPr lang="ro-RO" sz="5100" b="1" dirty="0" smtClean="0">
                <a:solidFill>
                  <a:schemeClr val="accent3"/>
                </a:solidFill>
              </a:rPr>
              <a:t>animale pe</a:t>
            </a:r>
          </a:p>
          <a:p>
            <a:pPr marL="45720" indent="0">
              <a:buNone/>
            </a:pPr>
            <a:r>
              <a:rPr lang="ro-RO" sz="5100" b="1" dirty="0">
                <a:solidFill>
                  <a:schemeClr val="accent3"/>
                </a:solidFill>
              </a:rPr>
              <a:t>	</a:t>
            </a:r>
            <a:r>
              <a:rPr lang="ro-RO" sz="5100" b="1" dirty="0" smtClean="0">
                <a:solidFill>
                  <a:schemeClr val="accent3"/>
                </a:solidFill>
              </a:rPr>
              <a:t>    uscat – om</a:t>
            </a:r>
            <a:r>
              <a:rPr lang="en-US" sz="5100" b="1" dirty="0" smtClean="0">
                <a:solidFill>
                  <a:schemeClr val="accent3"/>
                </a:solidFill>
              </a:rPr>
              <a:t> dup</a:t>
            </a:r>
            <a:r>
              <a:rPr lang="ro-RO" sz="5100" b="1" dirty="0" smtClean="0">
                <a:solidFill>
                  <a:schemeClr val="accent3"/>
                </a:solidFill>
              </a:rPr>
              <a:t>ă chipul lui Dumnezeu.</a:t>
            </a:r>
            <a:endParaRPr lang="en-US" sz="40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120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143000"/>
          </a:xfrm>
        </p:spPr>
        <p:txBody>
          <a:bodyPr/>
          <a:lstStyle/>
          <a:p>
            <a:pPr algn="ctr">
              <a:buNone/>
            </a:pPr>
            <a:r>
              <a:rPr lang="ro-RO" dirty="0" smtClean="0"/>
              <a:t>Structura scoarței Pământului acum: stratul de ringwoodite</a:t>
            </a:r>
            <a:endParaRPr lang="en-US" dirty="0"/>
          </a:p>
        </p:txBody>
      </p:sp>
      <p:pic>
        <p:nvPicPr>
          <p:cNvPr id="166914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9144000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143000"/>
          </a:xfrm>
        </p:spPr>
        <p:txBody>
          <a:bodyPr/>
          <a:lstStyle/>
          <a:p>
            <a:pPr algn="ctr">
              <a:buNone/>
            </a:pPr>
            <a:r>
              <a:rPr lang="ro-RO" dirty="0" smtClean="0"/>
              <a:t>Structura scoarței Pământului acum: stratul ringwoodite</a:t>
            </a:r>
            <a:endParaRPr lang="en-US" dirty="0"/>
          </a:p>
        </p:txBody>
      </p:sp>
      <p:pic>
        <p:nvPicPr>
          <p:cNvPr id="167938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9144000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143000"/>
          </a:xfrm>
        </p:spPr>
        <p:txBody>
          <a:bodyPr/>
          <a:lstStyle/>
          <a:p>
            <a:pPr algn="ctr">
              <a:buNone/>
            </a:pPr>
            <a:r>
              <a:rPr lang="ro-RO" dirty="0" smtClean="0"/>
              <a:t>Structura scoarței Pământului acum: stratul ringwoodite</a:t>
            </a:r>
            <a:endParaRPr lang="en-US" dirty="0"/>
          </a:p>
        </p:txBody>
      </p:sp>
      <p:pic>
        <p:nvPicPr>
          <p:cNvPr id="171012" name="Picture 4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91440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143000"/>
          </a:xfrm>
        </p:spPr>
        <p:txBody>
          <a:bodyPr/>
          <a:lstStyle/>
          <a:p>
            <a:pPr algn="ctr">
              <a:buNone/>
            </a:pPr>
            <a:r>
              <a:rPr lang="ro-RO" dirty="0" smtClean="0"/>
              <a:t>Structura scoarței Pământului acum: ringwoodite</a:t>
            </a:r>
            <a:endParaRPr lang="en-US" dirty="0"/>
          </a:p>
        </p:txBody>
      </p:sp>
      <p:pic>
        <p:nvPicPr>
          <p:cNvPr id="168962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438400"/>
            <a:ext cx="6858000" cy="3895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1143000"/>
          </a:xfrm>
        </p:spPr>
        <p:txBody>
          <a:bodyPr/>
          <a:lstStyle/>
          <a:p>
            <a:pPr algn="ctr">
              <a:buNone/>
            </a:pPr>
            <a:r>
              <a:rPr lang="ro-RO" dirty="0" smtClean="0"/>
              <a:t>Structura scoarței Pământului acum: cristal ringwoodite</a:t>
            </a:r>
            <a:endParaRPr lang="en-US" dirty="0"/>
          </a:p>
        </p:txBody>
      </p:sp>
      <p:sp>
        <p:nvSpPr>
          <p:cNvPr id="169986" name="AutoShape 2" descr="Image result for crystalline water layer in earth cru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988" name="AutoShape 4" descr="Image result for crystalline water layer in earth cru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990" name="AutoShape 6" descr="Image result for crystalline water layer in earth cru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9992" name="Picture 8" descr="Image result for ringwood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4600"/>
            <a:ext cx="9223375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82000" cy="1143000"/>
          </a:xfrm>
        </p:spPr>
        <p:txBody>
          <a:bodyPr/>
          <a:lstStyle/>
          <a:p>
            <a:pPr algn="ctr">
              <a:buNone/>
            </a:pPr>
            <a:r>
              <a:rPr lang="ro-RO" dirty="0" smtClean="0"/>
              <a:t>Structura scoarței Pământului la creație</a:t>
            </a:r>
            <a:endParaRPr lang="en-US" dirty="0"/>
          </a:p>
        </p:txBody>
      </p:sp>
      <p:pic>
        <p:nvPicPr>
          <p:cNvPr id="162818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7401"/>
            <a:ext cx="91440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82000" cy="1143000"/>
          </a:xfrm>
        </p:spPr>
        <p:txBody>
          <a:bodyPr/>
          <a:lstStyle/>
          <a:p>
            <a:pPr algn="ctr">
              <a:buNone/>
            </a:pPr>
            <a:r>
              <a:rPr lang="ro-RO" dirty="0" smtClean="0"/>
              <a:t>Structura scoarței Pământului la creație</a:t>
            </a:r>
            <a:endParaRPr lang="en-US" dirty="0"/>
          </a:p>
        </p:txBody>
      </p:sp>
      <p:pic>
        <p:nvPicPr>
          <p:cNvPr id="165890" name="Picture 2" descr="Image result for pre-flood earth stru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9144000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6248400"/>
          </a:xfrm>
        </p:spPr>
        <p:txBody>
          <a:bodyPr/>
          <a:lstStyle/>
          <a:p>
            <a:pPr algn="l">
              <a:buNone/>
            </a:pPr>
            <a:r>
              <a:rPr lang="ro-RO" dirty="0" smtClean="0"/>
              <a:t>Crearea animalelor a inclus:</a:t>
            </a:r>
            <a:br>
              <a:rPr lang="ro-RO" dirty="0" smtClean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dirty="0" smtClean="0"/>
              <a:t>mamifere (mamifere pe uscat și, posibil, mamifere in apă)</a:t>
            </a:r>
            <a:br>
              <a:rPr lang="ro-RO" dirty="0" smtClean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dirty="0" smtClean="0"/>
              <a:t>reptile (posibil și reptile de apă) </a:t>
            </a:r>
            <a:br>
              <a:rPr lang="ro-RO" dirty="0" smtClean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dirty="0" smtClean="0"/>
              <a:t>unele nevertebrate</a:t>
            </a:r>
            <a:br>
              <a:rPr lang="ro-RO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7724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92557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62200"/>
            <a:ext cx="9143999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533400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dirty="0" smtClean="0">
                <a:latin typeface="Forte" pitchFamily="66" charset="0"/>
              </a:rPr>
              <a:t>Oamenii au fost creati declarativ de la bun început cu cele doua genuri: masculin si feminin. Acesta este conceptul. In practica au fost creati in doi pasi: mai intai Adam, apoi Eva. Ei au fost creati ca familie, si au primit un mandat.</a:t>
            </a:r>
            <a:endParaRPr lang="en-US" sz="2800" dirty="0">
              <a:latin typeface="Forte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533400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dirty="0" smtClean="0">
                <a:latin typeface="Forte" pitchFamily="66" charset="0"/>
              </a:rPr>
              <a:t>Despre crearea oamenilor se repeta de doua ori ca au fost creati dupa chipul si asemanarea lui Dumnezeu. Ei au fost facuti intr-un mod personal, nu doar prin cuvant ori porunca.</a:t>
            </a:r>
            <a:endParaRPr lang="en-US" sz="2800" dirty="0">
              <a:latin typeface="Forte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dirty="0" smtClean="0">
                <a:latin typeface="Forte" pitchFamily="66" charset="0"/>
              </a:rPr>
              <a:t>Geneza 2 ne arata mai in detaliu cum a decurs crearea omului: din tarana, cu duh divin insluflat, si ca suflet viu. El a fost pus in gradina Edenului. </a:t>
            </a:r>
            <a:endParaRPr lang="en-US" sz="2800" dirty="0">
              <a:latin typeface="Forte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dirty="0" smtClean="0">
                <a:latin typeface="Forte" pitchFamily="66" charset="0"/>
              </a:rPr>
              <a:t>Apostolul Pavel citeaza Geneza 2 si spune in 1 Corinteni 15 ca a „45. omul dintai, Adam, a fost facut un suflet viu.  Al doilea Adam a fost facut un duh datator de viata... 48 si cum am purtat chipul celui pamantesc, tot asa vom purta si chipul celui ceresc.”</a:t>
            </a:r>
            <a:endParaRPr lang="en-US" sz="2800" dirty="0">
              <a:latin typeface="Forte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5800" y="0"/>
            <a:ext cx="9829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dirty="0" smtClean="0">
                <a:latin typeface="Forte" pitchFamily="66" charset="0"/>
              </a:rPr>
              <a:t>Omul a fost asezat in Gradina Eden</a:t>
            </a:r>
            <a:endParaRPr lang="en-US" sz="3600" dirty="0">
              <a:latin typeface="Forte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1524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dirty="0" smtClean="0">
                <a:solidFill>
                  <a:srgbClr val="FFFF00"/>
                </a:solidFill>
                <a:latin typeface="Forte" pitchFamily="66" charset="0"/>
              </a:rPr>
              <a:t>Ce a vazut Adam in gradina Eden?</a:t>
            </a:r>
            <a:endParaRPr lang="en-US" sz="3600" dirty="0">
              <a:solidFill>
                <a:srgbClr val="FFFF00"/>
              </a:solidFill>
              <a:latin typeface="Forte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524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dirty="0" smtClean="0">
                <a:solidFill>
                  <a:srgbClr val="FFFF00"/>
                </a:solidFill>
                <a:latin typeface="Forte" pitchFamily="66" charset="0"/>
              </a:rPr>
              <a:t>Ce a vazut Adam in gradina Eden: animalele</a:t>
            </a:r>
            <a:endParaRPr lang="en-US" sz="3600" dirty="0">
              <a:solidFill>
                <a:srgbClr val="FFFF00"/>
              </a:solidFill>
              <a:latin typeface="Forte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3048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dirty="0" smtClean="0">
                <a:solidFill>
                  <a:srgbClr val="FFFF00"/>
                </a:solidFill>
                <a:latin typeface="Forte" pitchFamily="66" charset="0"/>
              </a:rPr>
              <a:t>Ce a vazut Adam in gradina Eden? – dimensiunile mari ale animalelor</a:t>
            </a:r>
            <a:endParaRPr lang="en-US" sz="3600" dirty="0">
              <a:solidFill>
                <a:srgbClr val="FFFF00"/>
              </a:solidFill>
              <a:latin typeface="Forte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685800"/>
            <a:ext cx="3581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1794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Image result for animals two by tw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dirty="0" smtClean="0">
                <a:solidFill>
                  <a:srgbClr val="92D050"/>
                </a:solidFill>
                <a:latin typeface="Forte" pitchFamily="66" charset="0"/>
              </a:rPr>
              <a:t>Ce a vazut Adam in gradina Eden: genul animalelor, faptul ca erau perechi...</a:t>
            </a:r>
            <a:endParaRPr lang="en-US" sz="3600" dirty="0">
              <a:solidFill>
                <a:srgbClr val="92D050"/>
              </a:solidFill>
              <a:latin typeface="Forte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381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dirty="0" smtClean="0">
                <a:solidFill>
                  <a:srgbClr val="FFFF00"/>
                </a:solidFill>
                <a:latin typeface="Forte" pitchFamily="66" charset="0"/>
              </a:rPr>
              <a:t>Ce a vazut Adam in gradina Eden: faptul ca animalele traiau in pace...</a:t>
            </a:r>
            <a:endParaRPr lang="en-US" sz="3600" dirty="0">
              <a:solidFill>
                <a:srgbClr val="FFFF00"/>
              </a:solidFill>
              <a:latin typeface="Forte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48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" y="56576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dirty="0" smtClean="0">
                <a:solidFill>
                  <a:srgbClr val="FFFF00"/>
                </a:solidFill>
                <a:latin typeface="Forte" pitchFamily="66" charset="0"/>
              </a:rPr>
              <a:t>Ce a vazut Adam in gradina Eden? A înteles ca este singur, si are nevoie de o tovarasa ...</a:t>
            </a:r>
            <a:endParaRPr lang="en-US" sz="3600" dirty="0">
              <a:solidFill>
                <a:srgbClr val="FFFF00"/>
              </a:solidFill>
              <a:latin typeface="Forte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44958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dirty="0" smtClean="0">
                <a:solidFill>
                  <a:srgbClr val="FF0000"/>
                </a:solidFill>
                <a:latin typeface="Forte" pitchFamily="66" charset="0"/>
              </a:rPr>
              <a:t>Ce </a:t>
            </a:r>
            <a:r>
              <a:rPr lang="ro-RO" sz="3600" dirty="0" smtClean="0">
                <a:solidFill>
                  <a:srgbClr val="FFFF00"/>
                </a:solidFill>
                <a:latin typeface="Forte" pitchFamily="66" charset="0"/>
              </a:rPr>
              <a:t>a vazut Adam in gradina Eden? </a:t>
            </a:r>
            <a:r>
              <a:rPr lang="ro-RO" sz="3600" dirty="0" smtClean="0">
                <a:solidFill>
                  <a:srgbClr val="FF0000"/>
                </a:solidFill>
                <a:latin typeface="Forte" pitchFamily="66" charset="0"/>
              </a:rPr>
              <a:t>Ca este singur si nici un animal nu este potrivit pentru </a:t>
            </a:r>
            <a:r>
              <a:rPr lang="ro-RO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orte" pitchFamily="66" charset="0"/>
              </a:rPr>
              <a:t>el, ca sa-i fie tovarasa de viata...</a:t>
            </a:r>
            <a:endParaRPr lang="en-US" sz="3600" dirty="0">
              <a:solidFill>
                <a:schemeClr val="accent1">
                  <a:lumMod val="20000"/>
                  <a:lumOff val="80000"/>
                </a:schemeClr>
              </a:solidFill>
              <a:latin typeface="Forte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dirty="0" smtClean="0">
                <a:solidFill>
                  <a:srgbClr val="FFFF00"/>
                </a:solidFill>
                <a:latin typeface="Forte" pitchFamily="66" charset="0"/>
              </a:rPr>
              <a:t>Atunci, Dumnezeu, care stia deja ca nu este bine ca omul sa fie singur, a creat-o pe Eva.</a:t>
            </a:r>
            <a:endParaRPr lang="en-US" sz="3600" dirty="0">
              <a:solidFill>
                <a:srgbClr val="FFFF00"/>
              </a:solidFill>
              <a:latin typeface="Forte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dirty="0" smtClean="0">
                <a:solidFill>
                  <a:srgbClr val="FFC000"/>
                </a:solidFill>
                <a:latin typeface="Forte" pitchFamily="66" charset="0"/>
              </a:rPr>
              <a:t>Modelul oamenilor este Hristos si au fost creati prin Hristos, si prin asemanare cu El.</a:t>
            </a:r>
            <a:endParaRPr lang="en-US" sz="3600" dirty="0">
              <a:solidFill>
                <a:srgbClr val="FFC000"/>
              </a:solidFill>
              <a:latin typeface="Forte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D:\Lucrari teologice\prezentari-copii\6thday\aadam-eve-ede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88900"/>
            <a:ext cx="9129713" cy="667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62400" y="685800"/>
            <a:ext cx="4461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3200" b="1" dirty="0" smtClean="0">
                <a:solidFill>
                  <a:srgbClr val="FFFF00"/>
                </a:solidFill>
              </a:rPr>
              <a:t>Au explorat lumea creata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own Arrow 4"/>
          <p:cNvSpPr/>
          <p:nvPr/>
        </p:nvSpPr>
        <p:spPr>
          <a:xfrm>
            <a:off x="3581400" y="914400"/>
            <a:ext cx="6858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5334000" y="2590800"/>
            <a:ext cx="1359408" cy="838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riped Right Arrow 6"/>
          <p:cNvSpPr/>
          <p:nvPr/>
        </p:nvSpPr>
        <p:spPr>
          <a:xfrm>
            <a:off x="1143000" y="4572000"/>
            <a:ext cx="2514600" cy="10668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62999" cy="1800032"/>
          </a:xfrm>
        </p:spPr>
        <p:txBody>
          <a:bodyPr/>
          <a:lstStyle/>
          <a:p>
            <a:pPr algn="l">
              <a:buNone/>
            </a:pPr>
            <a:r>
              <a:rPr lang="ro-RO" dirty="0" smtClean="0">
                <a:latin typeface="Segoe Print" pitchFamily="2" charset="0"/>
              </a:rPr>
              <a:t>Care este relația între bărbat și femeie (soț și soție)?</a:t>
            </a:r>
            <a:endParaRPr lang="en-US" dirty="0">
              <a:latin typeface="Segoe Print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47800" y="2209800"/>
            <a:ext cx="7696200" cy="1800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o-RO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Segoe Print" pitchFamily="2" charset="0"/>
                <a:ea typeface="+mj-ea"/>
                <a:cs typeface="+mj-cs"/>
              </a:rPr>
              <a:t>Care este relația între oameni și animale?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90800" y="4572000"/>
            <a:ext cx="6553200" cy="1800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o-RO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Segoe Print" pitchFamily="2" charset="0"/>
                <a:ea typeface="+mj-ea"/>
                <a:cs typeface="+mj-cs"/>
              </a:rPr>
              <a:t>Care este relația între Dumnezeu și oameni?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19200" y="2667000"/>
            <a:ext cx="6705599" cy="1800032"/>
          </a:xfrm>
          <a:prstGeom prst="rect">
            <a:avLst/>
          </a:prstGeom>
          <a:effectLst/>
          <a:scene3d>
            <a:camera prst="isometricOffAxis1Right"/>
            <a:lightRig rig="threePt" dir="t"/>
          </a:scene3d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o-RO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Care este relația între Dumnezeu și oameni?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990600"/>
            <a:ext cx="9144000" cy="55626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vi-VN" sz="2600" b="1" dirty="0" smtClean="0"/>
              <a:t>24. Dumnezeu a zis: "Să dea pământul vieţuitoare după soiul lor, vite, târâtoare şi fiare pământeşti, după soiul lor." Şi aşa a fost.</a:t>
            </a:r>
            <a:endParaRPr lang="ro-RO" sz="2600" b="1" dirty="0" smtClean="0"/>
          </a:p>
          <a:p>
            <a:pPr>
              <a:buNone/>
            </a:pPr>
            <a:r>
              <a:rPr lang="vi-VN" sz="2600" b="1" dirty="0" smtClean="0"/>
              <a:t/>
            </a:r>
            <a:br>
              <a:rPr lang="vi-VN" sz="2600" b="1" dirty="0" smtClean="0"/>
            </a:br>
            <a:r>
              <a:rPr lang="vi-VN" sz="2600" b="1" dirty="0" smtClean="0"/>
              <a:t>25. Dumnezeu a făcut fiarele pământului după soiul lor, vitele după soiul lor şi toate târâtoarele pământului după soiul lor. Dumnezeu a văzut că erau bune.</a:t>
            </a:r>
            <a:endParaRPr lang="ro-RO" sz="2600" b="1" dirty="0" smtClean="0"/>
          </a:p>
          <a:p>
            <a:pPr>
              <a:buNone/>
            </a:pPr>
            <a:r>
              <a:rPr lang="vi-VN" sz="2600" b="1" dirty="0" smtClean="0"/>
              <a:t/>
            </a:r>
            <a:br>
              <a:rPr lang="vi-VN" sz="2600" b="1" dirty="0" smtClean="0"/>
            </a:br>
            <a:r>
              <a:rPr lang="vi-VN" sz="2600" b="1" dirty="0" smtClean="0"/>
              <a:t>26. Apoi Dumnezeu a zis: "Să facem om după chipul Nostru, după asemănarea Noastră; el să stăpânească peste peştii mării, peste păsările cerului, peste vite, peste tot pământul şi peste toate târâtoarele care se mişcă pe pământ.“</a:t>
            </a:r>
            <a:endParaRPr lang="ro-RO" sz="2600" b="1" dirty="0" smtClean="0"/>
          </a:p>
          <a:p>
            <a:pPr>
              <a:buNone/>
            </a:pPr>
            <a:r>
              <a:rPr lang="vi-VN" sz="2600" b="1" dirty="0" smtClean="0"/>
              <a:t/>
            </a:r>
            <a:br>
              <a:rPr lang="vi-VN" sz="2600" b="1" dirty="0" smtClean="0"/>
            </a:br>
            <a:r>
              <a:rPr lang="vi-VN" sz="2600" b="1" dirty="0" smtClean="0"/>
              <a:t>27. Dumnezeu a făcut pe om după chipul Său, l-a făcut după chipul lui Dumnezeu; parte bărbătească şi parte femeiască i-a făcut.</a:t>
            </a:r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0"/>
            <a:ext cx="9144000" cy="1524000"/>
          </a:xfrm>
        </p:spPr>
        <p:txBody>
          <a:bodyPr/>
          <a:lstStyle/>
          <a:p>
            <a:pPr algn="ctr">
              <a:buNone/>
            </a:pPr>
            <a:r>
              <a:rPr lang="ro-RO" dirty="0" smtClean="0"/>
              <a:t>... după chipul și asemănarea lui Dumnezeu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19200" y="304800"/>
            <a:ext cx="6400800" cy="48768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o-RO" sz="2800" b="1" dirty="0" smtClean="0">
                <a:solidFill>
                  <a:schemeClr val="accent3"/>
                </a:solidFill>
                <a:latin typeface="Caladea" pitchFamily="18" charset="-18"/>
              </a:rPr>
              <a:t>Vointă</a:t>
            </a:r>
          </a:p>
          <a:p>
            <a:pPr algn="ctr">
              <a:buNone/>
            </a:pPr>
            <a:r>
              <a:rPr lang="ro-RO" sz="2800" b="1" dirty="0" smtClean="0">
                <a:solidFill>
                  <a:schemeClr val="accent3"/>
                </a:solidFill>
                <a:latin typeface="Caladea" pitchFamily="18" charset="-18"/>
              </a:rPr>
              <a:t>Intelect</a:t>
            </a:r>
          </a:p>
          <a:p>
            <a:pPr algn="ctr">
              <a:buNone/>
            </a:pPr>
            <a:r>
              <a:rPr lang="ro-RO" sz="2800" b="1" dirty="0" smtClean="0">
                <a:solidFill>
                  <a:schemeClr val="accent3"/>
                </a:solidFill>
                <a:latin typeface="Caladea" pitchFamily="18" charset="-18"/>
              </a:rPr>
              <a:t>Sentiment</a:t>
            </a:r>
          </a:p>
          <a:p>
            <a:pPr algn="ctr">
              <a:buNone/>
            </a:pPr>
            <a:r>
              <a:rPr lang="ro-RO" sz="2800" b="1" dirty="0" smtClean="0">
                <a:latin typeface="Caladea" pitchFamily="18" charset="-18"/>
              </a:rPr>
              <a:t>Libertate si responsabilitate morala</a:t>
            </a:r>
          </a:p>
          <a:p>
            <a:pPr algn="ctr">
              <a:buNone/>
            </a:pPr>
            <a:r>
              <a:rPr lang="ro-RO" sz="2800" b="1" dirty="0" smtClean="0">
                <a:latin typeface="Caladea" pitchFamily="18" charset="-18"/>
              </a:rPr>
              <a:t>Comuniune /  comunitate</a:t>
            </a:r>
          </a:p>
          <a:p>
            <a:pPr algn="ctr">
              <a:buNone/>
            </a:pPr>
            <a:r>
              <a:rPr lang="ro-RO" sz="2800" b="1" dirty="0" smtClean="0">
                <a:latin typeface="Caladea" pitchFamily="18" charset="-18"/>
              </a:rPr>
              <a:t>Naștere de viața</a:t>
            </a:r>
          </a:p>
          <a:p>
            <a:pPr algn="ctr">
              <a:buNone/>
            </a:pPr>
            <a:r>
              <a:rPr lang="ro-RO" sz="2800" b="1" dirty="0" smtClean="0">
                <a:latin typeface="Caladea" pitchFamily="18" charset="-18"/>
              </a:rPr>
              <a:t>Duhul Sfânt</a:t>
            </a:r>
          </a:p>
          <a:p>
            <a:pPr algn="ctr">
              <a:buNone/>
            </a:pPr>
            <a:r>
              <a:rPr lang="ro-RO" sz="2800" b="1" dirty="0" smtClean="0">
                <a:latin typeface="Caladea" pitchFamily="18" charset="-18"/>
              </a:rPr>
              <a:t>Sfințenie</a:t>
            </a:r>
          </a:p>
          <a:p>
            <a:pPr algn="ctr">
              <a:buNone/>
            </a:pPr>
            <a:r>
              <a:rPr lang="ro-RO" sz="2800" b="1" dirty="0" smtClean="0">
                <a:latin typeface="Caladea" pitchFamily="18" charset="-18"/>
              </a:rPr>
              <a:t>Domnie și reprezentare</a:t>
            </a:r>
            <a:endParaRPr lang="en-US" sz="2800" b="1" dirty="0">
              <a:latin typeface="Caladea" pitchFamily="18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dirty="0" smtClean="0">
                <a:solidFill>
                  <a:srgbClr val="FFFF00"/>
                </a:solidFill>
                <a:latin typeface="Forte" pitchFamily="66" charset="0"/>
              </a:rPr>
              <a:t>Adam si Eva au fost creati prin Hristos, de Hristos si prin asemanare cu Hristos. </a:t>
            </a:r>
          </a:p>
          <a:p>
            <a:pPr algn="ctr"/>
            <a:endParaRPr lang="ro-RO" sz="3600" dirty="0" smtClean="0">
              <a:solidFill>
                <a:srgbClr val="FFFF00"/>
              </a:solidFill>
              <a:latin typeface="Forte" pitchFamily="66" charset="0"/>
            </a:endParaRPr>
          </a:p>
          <a:p>
            <a:pPr algn="ctr"/>
            <a:endParaRPr lang="ro-RO" sz="3600" dirty="0" smtClean="0">
              <a:solidFill>
                <a:srgbClr val="FFFF00"/>
              </a:solidFill>
              <a:latin typeface="Forte" pitchFamily="66" charset="0"/>
            </a:endParaRPr>
          </a:p>
          <a:p>
            <a:pPr algn="ctr"/>
            <a:endParaRPr lang="ro-RO" sz="3600" dirty="0" smtClean="0">
              <a:solidFill>
                <a:srgbClr val="FFFF00"/>
              </a:solidFill>
              <a:latin typeface="Forte" pitchFamily="66" charset="0"/>
            </a:endParaRPr>
          </a:p>
          <a:p>
            <a:pPr algn="ctr"/>
            <a:endParaRPr lang="ro-RO" sz="3600" dirty="0" smtClean="0">
              <a:solidFill>
                <a:srgbClr val="FFFF00"/>
              </a:solidFill>
              <a:latin typeface="Forte" pitchFamily="66" charset="0"/>
            </a:endParaRPr>
          </a:p>
          <a:p>
            <a:pPr algn="ctr"/>
            <a:endParaRPr lang="ro-RO" sz="3600" dirty="0" smtClean="0">
              <a:solidFill>
                <a:srgbClr val="FFFF00"/>
              </a:solidFill>
              <a:latin typeface="Forte" pitchFamily="66" charset="0"/>
            </a:endParaRPr>
          </a:p>
          <a:p>
            <a:pPr algn="ctr"/>
            <a:endParaRPr lang="ro-RO" sz="3600" dirty="0" smtClean="0">
              <a:solidFill>
                <a:srgbClr val="FFFF00"/>
              </a:solidFill>
              <a:latin typeface="Forte" pitchFamily="66" charset="0"/>
            </a:endParaRPr>
          </a:p>
          <a:p>
            <a:pPr algn="ctr"/>
            <a:endParaRPr lang="ro-RO" sz="3600" dirty="0" smtClean="0">
              <a:solidFill>
                <a:srgbClr val="FFFF00"/>
              </a:solidFill>
              <a:latin typeface="Forte" pitchFamily="66" charset="0"/>
            </a:endParaRPr>
          </a:p>
          <a:p>
            <a:pPr algn="ctr"/>
            <a:r>
              <a:rPr lang="ro-RO" sz="3600" dirty="0" smtClean="0">
                <a:solidFill>
                  <a:srgbClr val="FFFF00"/>
                </a:solidFill>
                <a:latin typeface="Forte" pitchFamily="66" charset="0"/>
              </a:rPr>
              <a:t>Hristos este prototipul. Omul prin excelenta.</a:t>
            </a:r>
            <a:endParaRPr lang="en-US" sz="3600" dirty="0">
              <a:solidFill>
                <a:srgbClr val="FFFF00"/>
              </a:solidFill>
              <a:latin typeface="Forte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Image result for incarnation of Jesus bir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81000"/>
            <a:ext cx="8686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dirty="0" smtClean="0">
                <a:solidFill>
                  <a:srgbClr val="FFFF00"/>
                </a:solidFill>
                <a:latin typeface="Forte" pitchFamily="66" charset="0"/>
              </a:rPr>
              <a:t>Adam si Eva au fost creati prin Hristos, de Hristos si prin asemanare cu Hristos. </a:t>
            </a:r>
          </a:p>
          <a:p>
            <a:pPr algn="ctr"/>
            <a:endParaRPr lang="ro-RO" sz="3600" dirty="0" smtClean="0">
              <a:solidFill>
                <a:srgbClr val="FFFF00"/>
              </a:solidFill>
              <a:latin typeface="Forte" pitchFamily="66" charset="0"/>
            </a:endParaRPr>
          </a:p>
          <a:p>
            <a:pPr algn="ctr"/>
            <a:endParaRPr lang="ro-RO" sz="3600" dirty="0" smtClean="0">
              <a:solidFill>
                <a:srgbClr val="FFFF00"/>
              </a:solidFill>
              <a:latin typeface="Forte" pitchFamily="66" charset="0"/>
            </a:endParaRPr>
          </a:p>
          <a:p>
            <a:pPr algn="ctr"/>
            <a:endParaRPr lang="ro-RO" sz="3600" dirty="0" smtClean="0">
              <a:solidFill>
                <a:srgbClr val="FFFF00"/>
              </a:solidFill>
              <a:latin typeface="Forte" pitchFamily="66" charset="0"/>
            </a:endParaRPr>
          </a:p>
          <a:p>
            <a:pPr algn="ctr"/>
            <a:endParaRPr lang="ro-RO" sz="3600" dirty="0" smtClean="0">
              <a:solidFill>
                <a:srgbClr val="FFFF00"/>
              </a:solidFill>
              <a:latin typeface="Forte" pitchFamily="66" charset="0"/>
            </a:endParaRPr>
          </a:p>
          <a:p>
            <a:pPr algn="ctr"/>
            <a:endParaRPr lang="ro-RO" sz="3600" dirty="0" smtClean="0">
              <a:solidFill>
                <a:srgbClr val="FFFF00"/>
              </a:solidFill>
              <a:latin typeface="Forte" pitchFamily="66" charset="0"/>
            </a:endParaRPr>
          </a:p>
          <a:p>
            <a:pPr algn="ctr"/>
            <a:endParaRPr lang="ro-RO" sz="3600" dirty="0" smtClean="0">
              <a:solidFill>
                <a:srgbClr val="FFFF00"/>
              </a:solidFill>
              <a:latin typeface="Forte" pitchFamily="66" charset="0"/>
            </a:endParaRPr>
          </a:p>
          <a:p>
            <a:pPr algn="ctr"/>
            <a:endParaRPr lang="ro-RO" sz="3600" dirty="0" smtClean="0">
              <a:solidFill>
                <a:srgbClr val="FFFF00"/>
              </a:solidFill>
              <a:latin typeface="Forte" pitchFamily="66" charset="0"/>
            </a:endParaRPr>
          </a:p>
          <a:p>
            <a:pPr algn="ctr"/>
            <a:r>
              <a:rPr lang="ro-RO" sz="3600" dirty="0" smtClean="0">
                <a:solidFill>
                  <a:srgbClr val="FFFF00"/>
                </a:solidFill>
                <a:latin typeface="Forte" pitchFamily="66" charset="0"/>
              </a:rPr>
              <a:t>Hristos este prototipul.  El este Omul prin excelenta.</a:t>
            </a:r>
            <a:endParaRPr lang="en-US" sz="3600" dirty="0">
              <a:solidFill>
                <a:srgbClr val="FFFF00"/>
              </a:solidFill>
              <a:latin typeface="Forte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Image result for incarnation of Jesus bir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81000"/>
            <a:ext cx="8686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dirty="0" smtClean="0">
                <a:solidFill>
                  <a:srgbClr val="FFFF00"/>
                </a:solidFill>
                <a:latin typeface="Forte" pitchFamily="66" charset="0"/>
              </a:rPr>
              <a:t>Adam si Eva au fost creati prin Hristos, de Hristos si prin asemanare cu Hristos. </a:t>
            </a:r>
          </a:p>
          <a:p>
            <a:pPr algn="ctr"/>
            <a:endParaRPr lang="ro-RO" sz="3600" dirty="0" smtClean="0">
              <a:solidFill>
                <a:srgbClr val="FFFF00"/>
              </a:solidFill>
              <a:latin typeface="Forte" pitchFamily="66" charset="0"/>
            </a:endParaRPr>
          </a:p>
          <a:p>
            <a:pPr algn="ctr"/>
            <a:endParaRPr lang="ro-RO" sz="3600" dirty="0" smtClean="0">
              <a:solidFill>
                <a:srgbClr val="FFFF00"/>
              </a:solidFill>
              <a:latin typeface="Forte" pitchFamily="66" charset="0"/>
            </a:endParaRPr>
          </a:p>
          <a:p>
            <a:pPr algn="ctr"/>
            <a:endParaRPr lang="ro-RO" sz="3600" dirty="0" smtClean="0">
              <a:solidFill>
                <a:srgbClr val="FFFF00"/>
              </a:solidFill>
              <a:latin typeface="Forte" pitchFamily="66" charset="0"/>
            </a:endParaRPr>
          </a:p>
          <a:p>
            <a:pPr algn="ctr"/>
            <a:endParaRPr lang="ro-RO" sz="3600" dirty="0" smtClean="0">
              <a:solidFill>
                <a:srgbClr val="FFFF00"/>
              </a:solidFill>
              <a:latin typeface="Forte" pitchFamily="66" charset="0"/>
            </a:endParaRPr>
          </a:p>
          <a:p>
            <a:pPr algn="ctr"/>
            <a:endParaRPr lang="ro-RO" sz="3600" dirty="0" smtClean="0">
              <a:solidFill>
                <a:srgbClr val="FFFF00"/>
              </a:solidFill>
              <a:latin typeface="Forte" pitchFamily="66" charset="0"/>
            </a:endParaRPr>
          </a:p>
          <a:p>
            <a:pPr algn="ctr"/>
            <a:endParaRPr lang="ro-RO" sz="3600" dirty="0" smtClean="0">
              <a:solidFill>
                <a:srgbClr val="FFFF00"/>
              </a:solidFill>
              <a:latin typeface="Forte" pitchFamily="66" charset="0"/>
            </a:endParaRPr>
          </a:p>
          <a:p>
            <a:pPr algn="ctr"/>
            <a:endParaRPr lang="ro-RO" sz="3600" dirty="0" smtClean="0">
              <a:solidFill>
                <a:srgbClr val="FFFF00"/>
              </a:solidFill>
              <a:latin typeface="Forte" pitchFamily="66" charset="0"/>
            </a:endParaRPr>
          </a:p>
          <a:p>
            <a:pPr algn="ctr"/>
            <a:r>
              <a:rPr lang="ro-RO" sz="3600" dirty="0" smtClean="0">
                <a:solidFill>
                  <a:srgbClr val="FFFF00"/>
                </a:solidFill>
                <a:latin typeface="Forte" pitchFamily="66" charset="0"/>
              </a:rPr>
              <a:t>Hristos este prototipul.  El este Omul prin excelenta.</a:t>
            </a:r>
            <a:endParaRPr lang="en-US" sz="3600" dirty="0">
              <a:solidFill>
                <a:srgbClr val="FFFF00"/>
              </a:solidFill>
              <a:latin typeface="Forte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2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447800" y="381000"/>
            <a:ext cx="6400800" cy="99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o-RO" sz="3200" b="1" dirty="0" smtClean="0">
                <a:latin typeface="Segoe Print" pitchFamily="2" charset="0"/>
              </a:rPr>
              <a:t>El va judeca lumea</a:t>
            </a:r>
            <a:endParaRPr lang="en-US" sz="3200" b="1" dirty="0">
              <a:latin typeface="Segoe Print" pitchFamily="2" charset="0"/>
            </a:endParaRPr>
          </a:p>
        </p:txBody>
      </p:sp>
      <p:pic>
        <p:nvPicPr>
          <p:cNvPr id="5122" name="Picture 2" descr="Image result for glorious jesus and huma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970" name="Picture 2" descr="Image result for jesus the judge michelange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010400" cy="6858000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010400" y="762000"/>
            <a:ext cx="21336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o-RO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Print" pitchFamily="2" charset="0"/>
                <a:ea typeface="+mn-ea"/>
                <a:cs typeface="+mn-cs"/>
              </a:rPr>
              <a:t>El va Judeca </a:t>
            </a:r>
            <a:r>
              <a:rPr lang="ro-RO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Print" pitchFamily="2" charset="0"/>
              </a:rPr>
              <a:t>L</a:t>
            </a:r>
            <a:r>
              <a:rPr kumimoji="0" lang="ro-RO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Print" pitchFamily="2" charset="0"/>
                <a:ea typeface="+mn-ea"/>
                <a:cs typeface="+mn-cs"/>
              </a:rPr>
              <a:t>umea 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lang="ro-RO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Print" pitchFamily="2" charset="0"/>
              </a:rPr>
              <a:t>Cu 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lang="ro-RO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Print" pitchFamily="2" charset="0"/>
              </a:rPr>
              <a:t>Dreptate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Print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994" name="Picture 2" descr="Image result for jesus head of chur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19800" cy="6858000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019800" y="0"/>
            <a:ext cx="3124200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o-RO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Print" pitchFamily="2" charset="0"/>
                <a:ea typeface="+mn-ea"/>
                <a:cs typeface="+mn-cs"/>
              </a:rPr>
              <a:t>El este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lang="ro-RO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Print" pitchFamily="2" charset="0"/>
              </a:rPr>
              <a:t>Capul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o-RO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Print" pitchFamily="2" charset="0"/>
                <a:ea typeface="+mn-ea"/>
                <a:cs typeface="+mn-cs"/>
              </a:rPr>
              <a:t>Bisericii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lang="ro-RO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Print" pitchFamily="2" charset="0"/>
              </a:rPr>
              <a:t>Iar Biserica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o-RO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Print" pitchFamily="2" charset="0"/>
                <a:ea typeface="+mn-ea"/>
                <a:cs typeface="+mn-cs"/>
              </a:rPr>
              <a:t>Este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lang="ro-RO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Print" pitchFamily="2" charset="0"/>
              </a:rPr>
              <a:t>Trupul Lui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Print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304800"/>
            <a:ext cx="9144000" cy="65532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o-RO" dirty="0" smtClean="0"/>
              <a:t>   </a:t>
            </a:r>
            <a:r>
              <a:rPr lang="vi-VN" sz="2400" b="1" dirty="0" smtClean="0"/>
              <a:t>28. Dumnezeu i-a binecuvântat şi Dumnezeu le-a zis: "Creşteţi, înmulţiţi-vă, umpleţi pământul şi supuneţi-l; şi stăpâniţi peste peştii mării, peste păsările cerului şi peste orice vieţuitoare care se mişcă pe pământ.“</a:t>
            </a:r>
            <a:endParaRPr lang="ro-RO" sz="2400" b="1" dirty="0" smtClean="0"/>
          </a:p>
          <a:p>
            <a:pPr>
              <a:buNone/>
            </a:pPr>
            <a:r>
              <a:rPr lang="vi-VN" sz="2400" b="1" dirty="0" smtClean="0"/>
              <a:t/>
            </a:r>
            <a:br>
              <a:rPr lang="vi-VN" sz="2400" b="1" dirty="0" smtClean="0"/>
            </a:br>
            <a:r>
              <a:rPr lang="vi-VN" sz="2400" b="1" dirty="0" smtClean="0"/>
              <a:t>29. Şi Dumnezeu a zis: "Iată că v-am dat orice iarbă care face sămânţă şi care este pe faţa întregului pământ şi orice pom care are în el rod cu sămânţă: aceasta să fie hrana voastră.</a:t>
            </a:r>
            <a:endParaRPr lang="ro-RO" sz="2400" b="1" dirty="0" smtClean="0"/>
          </a:p>
          <a:p>
            <a:pPr>
              <a:buNone/>
            </a:pPr>
            <a:r>
              <a:rPr lang="vi-VN" sz="2400" b="1" dirty="0" smtClean="0"/>
              <a:t/>
            </a:r>
            <a:br>
              <a:rPr lang="vi-VN" sz="2400" b="1" dirty="0" smtClean="0"/>
            </a:br>
            <a:r>
              <a:rPr lang="vi-VN" sz="2400" b="1" dirty="0" smtClean="0"/>
              <a:t>30. Iar tuturor fiarelor pământului, tuturor păsărilor cerului şi tuturor vietăţilor care se mişcă pe pământ, care au în ele o suflare de viaţă, le-am dat ca hrană toată iarba verde." Şi aşa a fost.</a:t>
            </a:r>
            <a:endParaRPr lang="ro-RO" sz="2400" b="1" dirty="0" smtClean="0"/>
          </a:p>
          <a:p>
            <a:pPr>
              <a:buNone/>
            </a:pPr>
            <a:r>
              <a:rPr lang="vi-VN" sz="2400" b="1" dirty="0" smtClean="0"/>
              <a:t/>
            </a:r>
            <a:br>
              <a:rPr lang="vi-VN" sz="2400" b="1" dirty="0" smtClean="0"/>
            </a:br>
            <a:r>
              <a:rPr lang="vi-VN" sz="2400" b="1" dirty="0" smtClean="0"/>
              <a:t>31. Dumnezeu S-a uitat la tot ce făcuse; şi iată că erau foarte bune. Astfel, a fost o seară, şi apoi a fost o dimineaţă: aceasta a fost ziua a şasea. 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6018" name="Picture 2" descr="Image result for jesus head of chur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34000" cy="6858000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257800" y="0"/>
            <a:ext cx="3886200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lang="ro-RO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Print" pitchFamily="2" charset="0"/>
              </a:rPr>
              <a:t>Destinul</a:t>
            </a: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o-RO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Print" pitchFamily="2" charset="0"/>
                <a:ea typeface="+mn-ea"/>
                <a:cs typeface="+mn-cs"/>
              </a:rPr>
              <a:t>Nostru</a:t>
            </a: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lang="ro-RO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Print" pitchFamily="2" charset="0"/>
              </a:rPr>
              <a:t>Este</a:t>
            </a: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o-RO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Print" pitchFamily="2" charset="0"/>
                <a:ea typeface="+mn-ea"/>
                <a:cs typeface="+mn-cs"/>
              </a:rPr>
              <a:t>Legat</a:t>
            </a: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lang="ro-RO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Print" pitchFamily="2" charset="0"/>
              </a:rPr>
              <a:t>De </a:t>
            </a: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o-RO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Print" pitchFamily="2" charset="0"/>
                <a:ea typeface="+mn-ea"/>
                <a:cs typeface="+mn-cs"/>
              </a:rPr>
              <a:t>Destinul Lui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Print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1138" name="Picture 2" descr="Image result for jesus and glorious br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524000" y="304800"/>
            <a:ext cx="64008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lang="ro-RO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Print" pitchFamily="2" charset="0"/>
              </a:rPr>
              <a:t>Noi suntem „mireasa” mirelui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Print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8066" name="Picture 2" descr="Image result for jesus and glorious br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0" name="Picture 2" descr="Image result for jesus and glorious br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0"/>
            <a:ext cx="7239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4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1752600"/>
            <a:ext cx="7391399" cy="3276600"/>
          </a:xfrm>
          <a:scene3d>
            <a:camera prst="perspectiveHeroicExtremeRightFacing"/>
            <a:lightRig rig="threePt" dir="t"/>
          </a:scene3d>
          <a:sp3d>
            <a:bevelT prst="convex"/>
          </a:sp3d>
        </p:spPr>
        <p:txBody>
          <a:bodyPr/>
          <a:lstStyle/>
          <a:p>
            <a:pPr algn="l">
              <a:buNone/>
            </a:pPr>
            <a:r>
              <a:rPr lang="ro-RO" dirty="0" smtClean="0">
                <a:latin typeface="Segoe Print" pitchFamily="2" charset="0"/>
              </a:rPr>
              <a:t>Care este relația între bărbat și femeie (soț și soție)?</a:t>
            </a:r>
            <a:endParaRPr lang="en-US" dirty="0"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75" y="914399"/>
            <a:ext cx="5429250" cy="594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>
            <a:spLocks noGrp="1"/>
          </p:cNvSpPr>
          <p:nvPr/>
        </p:nvSpPr>
        <p:spPr>
          <a:xfrm>
            <a:off x="1295400" y="0"/>
            <a:ext cx="6400800" cy="99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o-RO" sz="3200" b="1" dirty="0" smtClean="0">
                <a:latin typeface="Segoe Print" pitchFamily="2" charset="0"/>
              </a:rPr>
              <a:t>Am fost făcuți așa pentru a fi parteneri toată viața</a:t>
            </a:r>
            <a:endParaRPr lang="en-US" sz="3200" b="1" dirty="0"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0"/>
            <a:ext cx="6324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>
            <a:spLocks noGrp="1"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o-RO" sz="3200" b="1" dirty="0" smtClean="0">
                <a:latin typeface="Segoe Print" pitchFamily="2" charset="0"/>
              </a:rPr>
              <a:t>Familia este planul lui Dumnezeu de la bun început, pentru oameni</a:t>
            </a:r>
            <a:endParaRPr lang="en-US" sz="3200" b="1" dirty="0"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1763</TotalTime>
  <Words>1435</Words>
  <Application>Microsoft Office PowerPoint</Application>
  <PresentationFormat>On-screen Show (4:3)</PresentationFormat>
  <Paragraphs>242</Paragraphs>
  <Slides>157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157</vt:i4>
      </vt:variant>
    </vt:vector>
  </HeadingPairs>
  <TitlesOfParts>
    <vt:vector size="158" baseType="lpstr">
      <vt:lpstr>Slipstream</vt:lpstr>
      <vt:lpstr>A Șasea Zi a Creației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Un singur continent...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Structura scoarței Pământului acum</vt:lpstr>
      <vt:lpstr>Structura scoarței Pământului acum</vt:lpstr>
      <vt:lpstr>Structura scoarței Pământului acum: stratul de ringwoodite</vt:lpstr>
      <vt:lpstr>Structura scoarței Pământului acum: stratul ringwoodite</vt:lpstr>
      <vt:lpstr>Structura scoarței Pământului acum: stratul ringwoodite</vt:lpstr>
      <vt:lpstr>Structura scoarței Pământului acum: ringwoodite</vt:lpstr>
      <vt:lpstr>Structura scoarței Pământului acum: cristal ringwoodite</vt:lpstr>
      <vt:lpstr>Structura scoarței Pământului la creație</vt:lpstr>
      <vt:lpstr>Structura scoarței Pământului la creație</vt:lpstr>
      <vt:lpstr>Slide 37</vt:lpstr>
      <vt:lpstr>Slide 38</vt:lpstr>
      <vt:lpstr>Crearea animalelor a inclus:  mamifere (mamifere pe uscat și, posibil, mamifere in apă)  reptile (posibil și reptile de apă)   unele nevertebrate 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Care este relația între bărbat și femeie (soț și soție)?</vt:lpstr>
      <vt:lpstr>Slide 79</vt:lpstr>
      <vt:lpstr>Slide 80</vt:lpstr>
      <vt:lpstr>... după chipul și asemănarea lui Dumnezeu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Care este relația între bărbat și femeie (soț și soție)?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Isaia 1.2-3</vt:lpstr>
      <vt:lpstr>Proverbe 28.15</vt:lpstr>
      <vt:lpstr>Proverbe 30</vt:lpstr>
      <vt:lpstr>Proverbe 30</vt:lpstr>
      <vt:lpstr>Matei 10</vt:lpstr>
      <vt:lpstr>Slide 157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Patra Zi</dc:title>
  <dc:creator>Octavian Baban</dc:creator>
  <cp:lastModifiedBy>Octavian Baban</cp:lastModifiedBy>
  <cp:revision>402</cp:revision>
  <dcterms:created xsi:type="dcterms:W3CDTF">2018-10-27T22:00:25Z</dcterms:created>
  <dcterms:modified xsi:type="dcterms:W3CDTF">2018-11-11T15:03:33Z</dcterms:modified>
</cp:coreProperties>
</file>